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57" r:id="rId5"/>
    <p:sldId id="267" r:id="rId6"/>
    <p:sldId id="258" r:id="rId7"/>
    <p:sldId id="269" r:id="rId8"/>
    <p:sldId id="271" r:id="rId9"/>
    <p:sldId id="272" r:id="rId10"/>
    <p:sldId id="275" r:id="rId11"/>
    <p:sldId id="270" r:id="rId12"/>
    <p:sldId id="261" r:id="rId13"/>
    <p:sldId id="273" r:id="rId14"/>
    <p:sldId id="274" r:id="rId15"/>
    <p:sldId id="262"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9" autoAdjust="0"/>
    <p:restoredTop sz="94660"/>
  </p:normalViewPr>
  <p:slideViewPr>
    <p:cSldViewPr snapToGrid="0">
      <p:cViewPr varScale="1">
        <p:scale>
          <a:sx n="131" d="100"/>
          <a:sy n="131" d="100"/>
        </p:scale>
        <p:origin x="2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90A4-F7CD-2F39-B033-20C65FACD9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186C06-006C-554A-4620-AEEB598A5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237436-F5C2-F670-B5A6-BF369DE87890}"/>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5" name="Footer Placeholder 4">
            <a:extLst>
              <a:ext uri="{FF2B5EF4-FFF2-40B4-BE49-F238E27FC236}">
                <a16:creationId xmlns:a16="http://schemas.microsoft.com/office/drawing/2014/main" id="{E40EA2D3-89E0-22C1-464E-72E37A61ED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D88135-60B8-2FAE-9D56-9C1161888545}"/>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3717409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BD69-C746-C087-367B-616364C617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524FE8-47BA-3934-9BEF-EB50C515FA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CDEF85-FD95-D01C-27EC-D9071ACC2FF5}"/>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5" name="Footer Placeholder 4">
            <a:extLst>
              <a:ext uri="{FF2B5EF4-FFF2-40B4-BE49-F238E27FC236}">
                <a16:creationId xmlns:a16="http://schemas.microsoft.com/office/drawing/2014/main" id="{79AC75D1-5CEE-8685-D7C4-3D378DD932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1BA9C8-DEC3-1078-C471-D3F0BFCB4FF6}"/>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3567421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22C236-E23F-62D5-488E-858B8994B2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311A84-EFD6-BC25-F1C4-AA37FE8641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A20CBF-C80A-EDD3-4DA0-4E5C4879B7E7}"/>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5" name="Footer Placeholder 4">
            <a:extLst>
              <a:ext uri="{FF2B5EF4-FFF2-40B4-BE49-F238E27FC236}">
                <a16:creationId xmlns:a16="http://schemas.microsoft.com/office/drawing/2014/main" id="{1D25ED59-04B0-B31D-F745-AD2F1AB6EA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CA70D5-81E8-427A-5BBE-0997DABBD450}"/>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402846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B629-5DBA-DAF1-C509-D87B39AD29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DE8516-5F0E-533E-207F-77E7BBC9BE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9C50FB-7E69-88AB-AF18-78FC1935201F}"/>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5" name="Footer Placeholder 4">
            <a:extLst>
              <a:ext uri="{FF2B5EF4-FFF2-40B4-BE49-F238E27FC236}">
                <a16:creationId xmlns:a16="http://schemas.microsoft.com/office/drawing/2014/main" id="{7F16C5B4-005E-6D7D-F5E2-0899A5F8E3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4036D1-817B-89EB-D209-308557E46493}"/>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3625919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3C70-88E1-5588-DE52-F22FF19F16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700806-3823-CDAF-D5C2-DF4A40B36F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3391D-EAB0-E9B8-B5F5-1965A3751B03}"/>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5" name="Footer Placeholder 4">
            <a:extLst>
              <a:ext uri="{FF2B5EF4-FFF2-40B4-BE49-F238E27FC236}">
                <a16:creationId xmlns:a16="http://schemas.microsoft.com/office/drawing/2014/main" id="{9A546F7A-D6D8-CB00-C653-A8250695C9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513453-5C98-DD2D-A312-34D4FF2A165B}"/>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220729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3CE1-52D1-9D99-8538-046B55B215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EB9768-C7E0-B8A2-9422-4256C30062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BB154B-870B-6909-0FF5-69154520EB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A15E11-7C0C-548F-DEAF-00A690169651}"/>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6" name="Footer Placeholder 5">
            <a:extLst>
              <a:ext uri="{FF2B5EF4-FFF2-40B4-BE49-F238E27FC236}">
                <a16:creationId xmlns:a16="http://schemas.microsoft.com/office/drawing/2014/main" id="{78FBEBCA-F6AE-8739-1D4A-1C30BDA62F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0F34CB-25C4-062E-AB02-831ED39B9A0E}"/>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1302949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803A5-D2B9-5A7A-67B8-0757790B0E9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9A488E-3867-CEF4-BC25-5E4FDEB94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D74590-0598-AD19-53A3-60CF0388C2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274E32-0E33-8DD4-EA25-06DDDB259E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CE0F4-50DD-E818-3C63-AA85BBBA8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78CA9F-EC2F-DF4C-B65B-C95C3F58C6F6}"/>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8" name="Footer Placeholder 7">
            <a:extLst>
              <a:ext uri="{FF2B5EF4-FFF2-40B4-BE49-F238E27FC236}">
                <a16:creationId xmlns:a16="http://schemas.microsoft.com/office/drawing/2014/main" id="{1D1009BE-8424-FDD6-DCD7-1017D08317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DA201E-40C7-2215-7B5E-431F8A20E530}"/>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425640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24F7-8948-920F-8730-32A1CF4E42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D136F2-9D6B-9A1F-FFCE-9856D443AB7B}"/>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4" name="Footer Placeholder 3">
            <a:extLst>
              <a:ext uri="{FF2B5EF4-FFF2-40B4-BE49-F238E27FC236}">
                <a16:creationId xmlns:a16="http://schemas.microsoft.com/office/drawing/2014/main" id="{F92E6AC8-F8F4-08CA-7100-75BB21188E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37385D-80D6-4B9D-C626-B917693DE91E}"/>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4943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9E07C-C62A-8B67-0A3F-38F8A8902266}"/>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3" name="Footer Placeholder 2">
            <a:extLst>
              <a:ext uri="{FF2B5EF4-FFF2-40B4-BE49-F238E27FC236}">
                <a16:creationId xmlns:a16="http://schemas.microsoft.com/office/drawing/2014/main" id="{39826349-BFEB-43BE-87B3-71215E3C73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F19E0F-BC49-6C32-1E75-3BFC2946DA7E}"/>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320428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D0EA-DE28-AED6-0075-0168F20B6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51C88A-7B09-37CB-9ECA-20A322FC4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8EE5F8-3DA7-DC52-8E7E-2D384511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343D13-FD67-2C3F-C677-9E201CBC91F6}"/>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6" name="Footer Placeholder 5">
            <a:extLst>
              <a:ext uri="{FF2B5EF4-FFF2-40B4-BE49-F238E27FC236}">
                <a16:creationId xmlns:a16="http://schemas.microsoft.com/office/drawing/2014/main" id="{3840377F-3943-6997-196A-3C220500A4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C359D7-53DC-3F06-875B-8B8BEEB2E052}"/>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3549836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B1F9-2D44-4231-6FA9-C13222F01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FB0DC9-B82C-CB6B-1BC8-BC0C91F42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8F24B0-104B-BF3E-6E18-D92E16013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253E0E-FDCE-00D3-69B9-B2770BAE3C8E}"/>
              </a:ext>
            </a:extLst>
          </p:cNvPr>
          <p:cNvSpPr>
            <a:spLocks noGrp="1"/>
          </p:cNvSpPr>
          <p:nvPr>
            <p:ph type="dt" sz="half" idx="10"/>
          </p:nvPr>
        </p:nvSpPr>
        <p:spPr/>
        <p:txBody>
          <a:bodyPr/>
          <a:lstStyle/>
          <a:p>
            <a:fld id="{114A5A28-5274-424D-B1F8-34B99BF1FDCD}" type="datetimeFigureOut">
              <a:rPr lang="en-GB" smtClean="0"/>
              <a:t>14/06/2023</a:t>
            </a:fld>
            <a:endParaRPr lang="en-GB"/>
          </a:p>
        </p:txBody>
      </p:sp>
      <p:sp>
        <p:nvSpPr>
          <p:cNvPr id="6" name="Footer Placeholder 5">
            <a:extLst>
              <a:ext uri="{FF2B5EF4-FFF2-40B4-BE49-F238E27FC236}">
                <a16:creationId xmlns:a16="http://schemas.microsoft.com/office/drawing/2014/main" id="{9FDCA03F-D4CF-7524-3E90-B0B5651C8B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50C1C0-C8C6-A200-D790-106EB6B7F882}"/>
              </a:ext>
            </a:extLst>
          </p:cNvPr>
          <p:cNvSpPr>
            <a:spLocks noGrp="1"/>
          </p:cNvSpPr>
          <p:nvPr>
            <p:ph type="sldNum" sz="quarter" idx="12"/>
          </p:nvPr>
        </p:nvSpPr>
        <p:spPr/>
        <p:txBody>
          <a:bodyPr/>
          <a:lstStyle/>
          <a:p>
            <a:fld id="{E359CE16-4026-4EFC-B1FD-47B10F10015B}" type="slidenum">
              <a:rPr lang="en-GB" smtClean="0"/>
              <a:t>‹#›</a:t>
            </a:fld>
            <a:endParaRPr lang="en-GB"/>
          </a:p>
        </p:txBody>
      </p:sp>
    </p:spTree>
    <p:extLst>
      <p:ext uri="{BB962C8B-B14F-4D97-AF65-F5344CB8AC3E}">
        <p14:creationId xmlns:p14="http://schemas.microsoft.com/office/powerpoint/2010/main" val="13798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54CBB-0755-4760-0D92-F91AEC4B10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6EA3D1-9FD8-05C2-0630-173EE4485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1871F-BFA7-8EB8-04D3-14484B6EC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A5A28-5274-424D-B1F8-34B99BF1FDCD}" type="datetimeFigureOut">
              <a:rPr lang="en-GB" smtClean="0"/>
              <a:t>14/06/2023</a:t>
            </a:fld>
            <a:endParaRPr lang="en-GB"/>
          </a:p>
        </p:txBody>
      </p:sp>
      <p:sp>
        <p:nvSpPr>
          <p:cNvPr id="5" name="Footer Placeholder 4">
            <a:extLst>
              <a:ext uri="{FF2B5EF4-FFF2-40B4-BE49-F238E27FC236}">
                <a16:creationId xmlns:a16="http://schemas.microsoft.com/office/drawing/2014/main" id="{C2C7455F-2A0F-DB5B-C204-5C4EC62FF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DB9ADB-98DB-6507-DFF6-D87570197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9CE16-4026-4EFC-B1FD-47B10F10015B}" type="slidenum">
              <a:rPr lang="en-GB" smtClean="0"/>
              <a:t>‹#›</a:t>
            </a:fld>
            <a:endParaRPr lang="en-GB"/>
          </a:p>
        </p:txBody>
      </p:sp>
    </p:spTree>
    <p:extLst>
      <p:ext uri="{BB962C8B-B14F-4D97-AF65-F5344CB8AC3E}">
        <p14:creationId xmlns:p14="http://schemas.microsoft.com/office/powerpoint/2010/main" val="4050507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68FCF0D-AE62-602C-8BB7-938AB16FDAA1}"/>
              </a:ext>
            </a:extLst>
          </p:cNvPr>
          <p:cNvSpPr txBox="1"/>
          <p:nvPr/>
        </p:nvSpPr>
        <p:spPr>
          <a:xfrm>
            <a:off x="794735" y="1444158"/>
            <a:ext cx="2776803"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t>Ivory is a hard, white material from the</a:t>
            </a:r>
            <a:r>
              <a:rPr lang="en-GB" sz="2000" b="1" dirty="0"/>
              <a:t> tusks and teeth </a:t>
            </a:r>
            <a:r>
              <a:rPr lang="en-GB" sz="2000" dirty="0"/>
              <a:t>of certain mammals, such as an elephant.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What other mammals do you think have ivory tusks or teeth?</a:t>
            </a:r>
          </a:p>
        </p:txBody>
      </p:sp>
      <p:pic>
        <p:nvPicPr>
          <p:cNvPr id="3" name="Picture 2">
            <a:extLst>
              <a:ext uri="{FF2B5EF4-FFF2-40B4-BE49-F238E27FC236}">
                <a16:creationId xmlns:a16="http://schemas.microsoft.com/office/drawing/2014/main" id="{99BAA677-F0E8-928E-DA0B-80F3C2692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5344" y="3684004"/>
            <a:ext cx="1623979" cy="2296888"/>
          </a:xfrm>
          <a:prstGeom prst="rect">
            <a:avLst/>
          </a:prstGeom>
        </p:spPr>
      </p:pic>
      <p:sp>
        <p:nvSpPr>
          <p:cNvPr id="6" name="TextBox 5">
            <a:extLst>
              <a:ext uri="{FF2B5EF4-FFF2-40B4-BE49-F238E27FC236}">
                <a16:creationId xmlns:a16="http://schemas.microsoft.com/office/drawing/2014/main" id="{4CB7606E-22BC-707B-26EA-D504D7E8CE6C}"/>
              </a:ext>
            </a:extLst>
          </p:cNvPr>
          <p:cNvSpPr txBox="1"/>
          <p:nvPr/>
        </p:nvSpPr>
        <p:spPr>
          <a:xfrm>
            <a:off x="4798462" y="5934317"/>
            <a:ext cx="1086522" cy="461665"/>
          </a:xfrm>
          <a:prstGeom prst="rect">
            <a:avLst/>
          </a:prstGeom>
          <a:noFill/>
        </p:spPr>
        <p:txBody>
          <a:bodyPr wrap="square" rtlCol="0">
            <a:spAutoFit/>
          </a:bodyPr>
          <a:lstStyle/>
          <a:p>
            <a:r>
              <a:rPr lang="en-GB" sz="2400" dirty="0"/>
              <a:t>Tusks</a:t>
            </a:r>
          </a:p>
        </p:txBody>
      </p:sp>
      <p:pic>
        <p:nvPicPr>
          <p:cNvPr id="10" name="Picture 9">
            <a:extLst>
              <a:ext uri="{FF2B5EF4-FFF2-40B4-BE49-F238E27FC236}">
                <a16:creationId xmlns:a16="http://schemas.microsoft.com/office/drawing/2014/main" id="{FF525B14-366C-F647-DDA2-F40832490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6947" y="5586378"/>
            <a:ext cx="1590310" cy="978947"/>
          </a:xfrm>
          <a:prstGeom prst="rect">
            <a:avLst/>
          </a:prstGeom>
        </p:spPr>
      </p:pic>
      <p:sp>
        <p:nvSpPr>
          <p:cNvPr id="4" name="TextBox 3">
            <a:extLst>
              <a:ext uri="{FF2B5EF4-FFF2-40B4-BE49-F238E27FC236}">
                <a16:creationId xmlns:a16="http://schemas.microsoft.com/office/drawing/2014/main" id="{7D212AD7-19D9-B37B-ACF4-5F5CF045CF96}"/>
              </a:ext>
            </a:extLst>
          </p:cNvPr>
          <p:cNvSpPr txBox="1"/>
          <p:nvPr/>
        </p:nvSpPr>
        <p:spPr>
          <a:xfrm>
            <a:off x="3313354" y="354305"/>
            <a:ext cx="4173967" cy="769441"/>
          </a:xfrm>
          <a:prstGeom prst="rect">
            <a:avLst/>
          </a:prstGeom>
          <a:noFill/>
        </p:spPr>
        <p:txBody>
          <a:bodyPr wrap="square" rtlCol="0">
            <a:spAutoFit/>
          </a:bodyPr>
          <a:lstStyle/>
          <a:p>
            <a:pPr algn="ctr"/>
            <a:r>
              <a:rPr lang="en-GB" sz="4400" b="1" dirty="0"/>
              <a:t>What is ivory?</a:t>
            </a:r>
          </a:p>
        </p:txBody>
      </p:sp>
      <p:pic>
        <p:nvPicPr>
          <p:cNvPr id="8" name="Picture 8">
            <a:extLst>
              <a:ext uri="{FF2B5EF4-FFF2-40B4-BE49-F238E27FC236}">
                <a16:creationId xmlns:a16="http://schemas.microsoft.com/office/drawing/2014/main" id="{62711499-4A8A-EC82-A284-B6044C38B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288" y="354305"/>
            <a:ext cx="6782659" cy="678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71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A15511-BCEB-2DF3-D415-5BD043B3C847}"/>
              </a:ext>
            </a:extLst>
          </p:cNvPr>
          <p:cNvSpPr txBox="1"/>
          <p:nvPr/>
        </p:nvSpPr>
        <p:spPr>
          <a:xfrm>
            <a:off x="987873" y="540972"/>
            <a:ext cx="10553252" cy="769441"/>
          </a:xfrm>
          <a:prstGeom prst="rect">
            <a:avLst/>
          </a:prstGeom>
          <a:noFill/>
        </p:spPr>
        <p:txBody>
          <a:bodyPr wrap="square" rtlCol="0">
            <a:spAutoFit/>
          </a:bodyPr>
          <a:lstStyle/>
          <a:p>
            <a:r>
              <a:rPr lang="en-GB" sz="4400" b="1" dirty="0"/>
              <a:t>Answer: A hunting spear!</a:t>
            </a:r>
          </a:p>
        </p:txBody>
      </p:sp>
      <p:pic>
        <p:nvPicPr>
          <p:cNvPr id="3" name="Picture 2">
            <a:extLst>
              <a:ext uri="{FF2B5EF4-FFF2-40B4-BE49-F238E27FC236}">
                <a16:creationId xmlns:a16="http://schemas.microsoft.com/office/drawing/2014/main" id="{9A2ABF1D-9581-6B1D-E303-BADA3627C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8113">
            <a:off x="697406" y="1418830"/>
            <a:ext cx="7037439" cy="4526678"/>
          </a:xfrm>
          <a:prstGeom prst="rect">
            <a:avLst/>
          </a:prstGeom>
        </p:spPr>
      </p:pic>
      <p:sp>
        <p:nvSpPr>
          <p:cNvPr id="8" name="TextBox 7">
            <a:extLst>
              <a:ext uri="{FF2B5EF4-FFF2-40B4-BE49-F238E27FC236}">
                <a16:creationId xmlns:a16="http://schemas.microsoft.com/office/drawing/2014/main" id="{CD64CDD8-5647-8EAA-BD93-4E99E14E1158}"/>
              </a:ext>
            </a:extLst>
          </p:cNvPr>
          <p:cNvSpPr txBox="1"/>
          <p:nvPr/>
        </p:nvSpPr>
        <p:spPr>
          <a:xfrm>
            <a:off x="8667344" y="1945638"/>
            <a:ext cx="2373550" cy="1938992"/>
          </a:xfrm>
          <a:prstGeom prst="rect">
            <a:avLst/>
          </a:prstGeom>
          <a:noFill/>
        </p:spPr>
        <p:txBody>
          <a:bodyPr wrap="square" rtlCol="0">
            <a:spAutoFit/>
          </a:bodyPr>
          <a:lstStyle/>
          <a:p>
            <a:r>
              <a:rPr lang="en-GB" sz="2000" dirty="0"/>
              <a:t>Narwhal tusks could also be used as:</a:t>
            </a:r>
          </a:p>
          <a:p>
            <a:pPr marL="285750" indent="-285750">
              <a:buFontTx/>
              <a:buChar char="-"/>
            </a:pPr>
            <a:r>
              <a:rPr lang="en-GB" sz="2000" dirty="0"/>
              <a:t>A tent pole</a:t>
            </a:r>
          </a:p>
          <a:p>
            <a:pPr marL="285750" indent="-285750">
              <a:buFontTx/>
              <a:buChar char="-"/>
            </a:pPr>
            <a:r>
              <a:rPr lang="en-GB" sz="2000" dirty="0"/>
              <a:t>A tool to lever up sledges stuck on the snow!</a:t>
            </a:r>
          </a:p>
        </p:txBody>
      </p:sp>
    </p:spTree>
    <p:extLst>
      <p:ext uri="{BB962C8B-B14F-4D97-AF65-F5344CB8AC3E}">
        <p14:creationId xmlns:p14="http://schemas.microsoft.com/office/powerpoint/2010/main" val="3241683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EB2927-8703-9665-0B1E-EC672E75F4A7}"/>
              </a:ext>
            </a:extLst>
          </p:cNvPr>
          <p:cNvSpPr txBox="1"/>
          <p:nvPr/>
        </p:nvSpPr>
        <p:spPr>
          <a:xfrm>
            <a:off x="566894" y="4723233"/>
            <a:ext cx="7530815" cy="1631216"/>
          </a:xfrm>
          <a:prstGeom prst="rect">
            <a:avLst/>
          </a:prstGeom>
          <a:noFill/>
        </p:spPr>
        <p:txBody>
          <a:bodyPr wrap="square">
            <a:spAutoFit/>
          </a:bodyPr>
          <a:lstStyle/>
          <a:p>
            <a:r>
              <a:rPr lang="en-GB" sz="2000" b="1" dirty="0"/>
              <a:t>Did you know? </a:t>
            </a:r>
          </a:p>
          <a:p>
            <a:r>
              <a:rPr lang="en-GB" sz="2000" dirty="0"/>
              <a:t>Inuit communities in the Arctic regions of Canada and Greenland are allowed to hunt a certain amount of narwhals and walrus each year. They use the animals for food and make objects from ivory and bone as part of the sustainable use of these animals in Arctic waters. </a:t>
            </a:r>
          </a:p>
        </p:txBody>
      </p:sp>
      <p:pic>
        <p:nvPicPr>
          <p:cNvPr id="10" name="Picture 9">
            <a:extLst>
              <a:ext uri="{FF2B5EF4-FFF2-40B4-BE49-F238E27FC236}">
                <a16:creationId xmlns:a16="http://schemas.microsoft.com/office/drawing/2014/main" id="{7DB214FA-D475-4DCA-CB72-84B5A9278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494" y="1039100"/>
            <a:ext cx="6949848" cy="3714896"/>
          </a:xfrm>
          <a:prstGeom prst="rect">
            <a:avLst/>
          </a:prstGeom>
        </p:spPr>
      </p:pic>
      <p:sp>
        <p:nvSpPr>
          <p:cNvPr id="11" name="TextBox 10">
            <a:extLst>
              <a:ext uri="{FF2B5EF4-FFF2-40B4-BE49-F238E27FC236}">
                <a16:creationId xmlns:a16="http://schemas.microsoft.com/office/drawing/2014/main" id="{8EF86B9F-5C14-8FF9-9B6C-72B5821F378B}"/>
              </a:ext>
            </a:extLst>
          </p:cNvPr>
          <p:cNvSpPr txBox="1"/>
          <p:nvPr/>
        </p:nvSpPr>
        <p:spPr>
          <a:xfrm>
            <a:off x="972172" y="188101"/>
            <a:ext cx="8525435" cy="769441"/>
          </a:xfrm>
          <a:prstGeom prst="rect">
            <a:avLst/>
          </a:prstGeom>
          <a:noFill/>
        </p:spPr>
        <p:txBody>
          <a:bodyPr wrap="square" rtlCol="0">
            <a:spAutoFit/>
          </a:bodyPr>
          <a:lstStyle/>
          <a:p>
            <a:r>
              <a:rPr lang="en-GB" sz="4400" b="1" dirty="0"/>
              <a:t>Walrus Tusks</a:t>
            </a:r>
          </a:p>
        </p:txBody>
      </p:sp>
      <p:sp>
        <p:nvSpPr>
          <p:cNvPr id="13" name="TextBox 12">
            <a:extLst>
              <a:ext uri="{FF2B5EF4-FFF2-40B4-BE49-F238E27FC236}">
                <a16:creationId xmlns:a16="http://schemas.microsoft.com/office/drawing/2014/main" id="{187728BB-3A95-B245-7289-D6A7065FBEF6}"/>
              </a:ext>
            </a:extLst>
          </p:cNvPr>
          <p:cNvSpPr txBox="1"/>
          <p:nvPr/>
        </p:nvSpPr>
        <p:spPr>
          <a:xfrm>
            <a:off x="972172" y="1038388"/>
            <a:ext cx="6949847" cy="707886"/>
          </a:xfrm>
          <a:prstGeom prst="rect">
            <a:avLst/>
          </a:prstGeom>
          <a:noFill/>
        </p:spPr>
        <p:txBody>
          <a:bodyPr wrap="square" rtlCol="0">
            <a:spAutoFit/>
          </a:bodyPr>
          <a:lstStyle/>
          <a:p>
            <a:r>
              <a:rPr lang="en-GB" sz="2000" dirty="0"/>
              <a:t>What do you think these walrus tusks were used for by the Inuit people in the past?</a:t>
            </a:r>
          </a:p>
        </p:txBody>
      </p:sp>
      <p:sp>
        <p:nvSpPr>
          <p:cNvPr id="14" name="TextBox 13">
            <a:extLst>
              <a:ext uri="{FF2B5EF4-FFF2-40B4-BE49-F238E27FC236}">
                <a16:creationId xmlns:a16="http://schemas.microsoft.com/office/drawing/2014/main" id="{6B4F21F0-ACE0-5288-1B64-7AAA68A1B912}"/>
              </a:ext>
            </a:extLst>
          </p:cNvPr>
          <p:cNvSpPr txBox="1"/>
          <p:nvPr/>
        </p:nvSpPr>
        <p:spPr>
          <a:xfrm>
            <a:off x="8532974" y="3599848"/>
            <a:ext cx="3420748" cy="2246769"/>
          </a:xfrm>
          <a:prstGeom prst="rect">
            <a:avLst/>
          </a:prstGeom>
          <a:noFill/>
        </p:spPr>
        <p:txBody>
          <a:bodyPr wrap="square" rtlCol="0">
            <a:spAutoFit/>
          </a:bodyPr>
          <a:lstStyle/>
          <a:p>
            <a:r>
              <a:rPr lang="en-GB" sz="2000" dirty="0"/>
              <a:t>Answer………..</a:t>
            </a:r>
          </a:p>
          <a:p>
            <a:r>
              <a:rPr lang="en-GB" sz="2000" dirty="0"/>
              <a:t>Sledge runners.  You can see the holes where they have been tied onto the sledge.</a:t>
            </a:r>
          </a:p>
          <a:p>
            <a:r>
              <a:rPr lang="en-GB" sz="2000" dirty="0"/>
              <a:t>The fact that ivory is so tough and smooth makes it ideal for running across snow and ice.</a:t>
            </a:r>
          </a:p>
        </p:txBody>
      </p:sp>
      <p:pic>
        <p:nvPicPr>
          <p:cNvPr id="15" name="Picture 14">
            <a:extLst>
              <a:ext uri="{FF2B5EF4-FFF2-40B4-BE49-F238E27FC236}">
                <a16:creationId xmlns:a16="http://schemas.microsoft.com/office/drawing/2014/main" id="{FC69697E-A99E-EE4B-2E1B-7307AC5F5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499" y="149608"/>
            <a:ext cx="3207233" cy="3207233"/>
          </a:xfrm>
          <a:prstGeom prst="rect">
            <a:avLst/>
          </a:prstGeom>
        </p:spPr>
      </p:pic>
    </p:spTree>
    <p:extLst>
      <p:ext uri="{BB962C8B-B14F-4D97-AF65-F5344CB8AC3E}">
        <p14:creationId xmlns:p14="http://schemas.microsoft.com/office/powerpoint/2010/main" val="116932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7DF19F-5FED-B1A1-B6C0-716501E523B6}"/>
              </a:ext>
            </a:extLst>
          </p:cNvPr>
          <p:cNvSpPr txBox="1"/>
          <p:nvPr/>
        </p:nvSpPr>
        <p:spPr>
          <a:xfrm>
            <a:off x="1161826" y="400367"/>
            <a:ext cx="10682343" cy="707886"/>
          </a:xfrm>
          <a:prstGeom prst="rect">
            <a:avLst/>
          </a:prstGeom>
          <a:noFill/>
        </p:spPr>
        <p:txBody>
          <a:bodyPr wrap="square" rtlCol="0">
            <a:spAutoFit/>
          </a:bodyPr>
          <a:lstStyle/>
          <a:p>
            <a:r>
              <a:rPr lang="en-GB" sz="4000" b="1" dirty="0"/>
              <a:t>Look at me – I’m important</a:t>
            </a:r>
          </a:p>
        </p:txBody>
      </p:sp>
      <p:sp>
        <p:nvSpPr>
          <p:cNvPr id="7" name="TextBox 6">
            <a:extLst>
              <a:ext uri="{FF2B5EF4-FFF2-40B4-BE49-F238E27FC236}">
                <a16:creationId xmlns:a16="http://schemas.microsoft.com/office/drawing/2014/main" id="{A2142570-B33A-E394-DDC4-26A2B79EDB8F}"/>
              </a:ext>
            </a:extLst>
          </p:cNvPr>
          <p:cNvSpPr txBox="1"/>
          <p:nvPr/>
        </p:nvSpPr>
        <p:spPr>
          <a:xfrm>
            <a:off x="1161826" y="1612998"/>
            <a:ext cx="5529260"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a:t>Ivory has often been used to make objects as it is a valuable material and can show that someone is important. As mammals have a limited number of tusks and teeth it increases the value of the material.</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Look at the boar tusk necklace from Papua New Guinea. Necklaces made from boar tusks were worn by male warriors to show that they were powerful and fierce like boars. </a:t>
            </a:r>
          </a:p>
          <a:p>
            <a:endParaRPr lang="en-GB" sz="2000" dirty="0"/>
          </a:p>
          <a:p>
            <a:pPr marL="285750" indent="-285750">
              <a:buFont typeface="Arial" panose="020B0604020202020204" pitchFamily="34" charset="0"/>
              <a:buChar char="•"/>
            </a:pPr>
            <a:r>
              <a:rPr lang="en-GB" sz="2000" dirty="0"/>
              <a:t>What animal would you like to be linked with and why?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sp>
        <p:nvSpPr>
          <p:cNvPr id="9" name="AutoShape 4">
            <a:extLst>
              <a:ext uri="{FF2B5EF4-FFF2-40B4-BE49-F238E27FC236}">
                <a16:creationId xmlns:a16="http://schemas.microsoft.com/office/drawing/2014/main" id="{CE870580-C40B-D63F-ABAC-9AE07D6AA3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178B3004-B1B2-C68F-009E-BDE79F4DC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178" y="3038818"/>
            <a:ext cx="3627912" cy="3581400"/>
          </a:xfrm>
          <a:prstGeom prst="rect">
            <a:avLst/>
          </a:prstGeom>
        </p:spPr>
      </p:pic>
      <p:pic>
        <p:nvPicPr>
          <p:cNvPr id="11" name="Picture 10">
            <a:extLst>
              <a:ext uri="{FF2B5EF4-FFF2-40B4-BE49-F238E27FC236}">
                <a16:creationId xmlns:a16="http://schemas.microsoft.com/office/drawing/2014/main" id="{8B81DD70-7233-1D8D-7D96-CF7F5D3C0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pic>
        <p:nvPicPr>
          <p:cNvPr id="5" name="Picture 4">
            <a:extLst>
              <a:ext uri="{FF2B5EF4-FFF2-40B4-BE49-F238E27FC236}">
                <a16:creationId xmlns:a16="http://schemas.microsoft.com/office/drawing/2014/main" id="{75E6F913-F4FF-8DA3-178F-C4FA8A83A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736" y="177223"/>
            <a:ext cx="3477875" cy="3477875"/>
          </a:xfrm>
          <a:prstGeom prst="rect">
            <a:avLst/>
          </a:prstGeom>
        </p:spPr>
      </p:pic>
    </p:spTree>
    <p:extLst>
      <p:ext uri="{BB962C8B-B14F-4D97-AF65-F5344CB8AC3E}">
        <p14:creationId xmlns:p14="http://schemas.microsoft.com/office/powerpoint/2010/main" val="2083976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7DF19F-5FED-B1A1-B6C0-716501E523B6}"/>
              </a:ext>
            </a:extLst>
          </p:cNvPr>
          <p:cNvSpPr txBox="1"/>
          <p:nvPr/>
        </p:nvSpPr>
        <p:spPr>
          <a:xfrm>
            <a:off x="1161826" y="400367"/>
            <a:ext cx="10682343" cy="707886"/>
          </a:xfrm>
          <a:prstGeom prst="rect">
            <a:avLst/>
          </a:prstGeom>
          <a:noFill/>
        </p:spPr>
        <p:txBody>
          <a:bodyPr wrap="square" rtlCol="0">
            <a:spAutoFit/>
          </a:bodyPr>
          <a:lstStyle/>
          <a:p>
            <a:r>
              <a:rPr lang="en-GB" sz="4000" b="1" dirty="0"/>
              <a:t>Look at me – I’m important</a:t>
            </a:r>
          </a:p>
        </p:txBody>
      </p:sp>
      <p:sp>
        <p:nvSpPr>
          <p:cNvPr id="7" name="TextBox 6">
            <a:extLst>
              <a:ext uri="{FF2B5EF4-FFF2-40B4-BE49-F238E27FC236}">
                <a16:creationId xmlns:a16="http://schemas.microsoft.com/office/drawing/2014/main" id="{A2142570-B33A-E394-DDC4-26A2B79EDB8F}"/>
              </a:ext>
            </a:extLst>
          </p:cNvPr>
          <p:cNvSpPr txBox="1"/>
          <p:nvPr/>
        </p:nvSpPr>
        <p:spPr>
          <a:xfrm>
            <a:off x="1161826" y="1612998"/>
            <a:ext cx="5529260"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a:t>Armlets made from elephant ivory were often worn in West and Central African communities to show that someone was important.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Armlets made from hippo ivory were worn by the Kamba people in Kenya to show that someone was wealthy and a good hunter.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What might someone wear now to show they are wealthy or brave?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sp>
        <p:nvSpPr>
          <p:cNvPr id="9" name="AutoShape 4">
            <a:extLst>
              <a:ext uri="{FF2B5EF4-FFF2-40B4-BE49-F238E27FC236}">
                <a16:creationId xmlns:a16="http://schemas.microsoft.com/office/drawing/2014/main" id="{CE870580-C40B-D63F-ABAC-9AE07D6AA3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17E737C3-8C6B-6AB4-FD90-291059E2E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66" y="-346836"/>
            <a:ext cx="4656163" cy="4704983"/>
          </a:xfrm>
          <a:prstGeom prst="rect">
            <a:avLst/>
          </a:prstGeom>
        </p:spPr>
      </p:pic>
      <p:pic>
        <p:nvPicPr>
          <p:cNvPr id="13" name="Picture 12">
            <a:extLst>
              <a:ext uri="{FF2B5EF4-FFF2-40B4-BE49-F238E27FC236}">
                <a16:creationId xmlns:a16="http://schemas.microsoft.com/office/drawing/2014/main" id="{FF5C7709-3832-2C45-8935-F4A7CE09E8E0}"/>
              </a:ext>
            </a:extLst>
          </p:cNvPr>
          <p:cNvPicPr>
            <a:picLocks noChangeAspect="1"/>
          </p:cNvPicPr>
          <p:nvPr/>
        </p:nvPicPr>
        <p:blipFill>
          <a:blip r:embed="rId3"/>
          <a:stretch>
            <a:fillRect/>
          </a:stretch>
        </p:blipFill>
        <p:spPr>
          <a:xfrm>
            <a:off x="7314956" y="3581400"/>
            <a:ext cx="3210373" cy="2210108"/>
          </a:xfrm>
          <a:prstGeom prst="rect">
            <a:avLst/>
          </a:prstGeom>
        </p:spPr>
      </p:pic>
      <p:pic>
        <p:nvPicPr>
          <p:cNvPr id="11" name="Picture 10">
            <a:extLst>
              <a:ext uri="{FF2B5EF4-FFF2-40B4-BE49-F238E27FC236}">
                <a16:creationId xmlns:a16="http://schemas.microsoft.com/office/drawing/2014/main" id="{8B81DD70-7233-1D8D-7D96-CF7F5D3C0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pic>
        <p:nvPicPr>
          <p:cNvPr id="14" name="Picture 13">
            <a:extLst>
              <a:ext uri="{FF2B5EF4-FFF2-40B4-BE49-F238E27FC236}">
                <a16:creationId xmlns:a16="http://schemas.microsoft.com/office/drawing/2014/main" id="{021D2D42-2326-F4C2-AF3B-0A75D55EA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715" y="4264394"/>
            <a:ext cx="3050537" cy="3049927"/>
          </a:xfrm>
          <a:prstGeom prst="rect">
            <a:avLst/>
          </a:prstGeom>
        </p:spPr>
      </p:pic>
    </p:spTree>
    <p:extLst>
      <p:ext uri="{BB962C8B-B14F-4D97-AF65-F5344CB8AC3E}">
        <p14:creationId xmlns:p14="http://schemas.microsoft.com/office/powerpoint/2010/main" val="3211216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7DF19F-5FED-B1A1-B6C0-716501E523B6}"/>
              </a:ext>
            </a:extLst>
          </p:cNvPr>
          <p:cNvSpPr txBox="1"/>
          <p:nvPr/>
        </p:nvSpPr>
        <p:spPr>
          <a:xfrm>
            <a:off x="1161826" y="400367"/>
            <a:ext cx="10682343" cy="707886"/>
          </a:xfrm>
          <a:prstGeom prst="rect">
            <a:avLst/>
          </a:prstGeom>
          <a:noFill/>
        </p:spPr>
        <p:txBody>
          <a:bodyPr wrap="square" rtlCol="0">
            <a:spAutoFit/>
          </a:bodyPr>
          <a:lstStyle/>
          <a:p>
            <a:r>
              <a:rPr lang="en-GB" sz="4000" b="1" dirty="0"/>
              <a:t>Look at me – I’m important</a:t>
            </a:r>
          </a:p>
        </p:txBody>
      </p:sp>
      <p:sp>
        <p:nvSpPr>
          <p:cNvPr id="7" name="TextBox 6">
            <a:extLst>
              <a:ext uri="{FF2B5EF4-FFF2-40B4-BE49-F238E27FC236}">
                <a16:creationId xmlns:a16="http://schemas.microsoft.com/office/drawing/2014/main" id="{A2142570-B33A-E394-DDC4-26A2B79EDB8F}"/>
              </a:ext>
            </a:extLst>
          </p:cNvPr>
          <p:cNvSpPr txBox="1"/>
          <p:nvPr/>
        </p:nvSpPr>
        <p:spPr>
          <a:xfrm>
            <a:off x="1161826" y="1612998"/>
            <a:ext cx="5529260"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a:t>Look at this necklace made from sperm whale’s teeth from the Pacific island of Fiji.</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On Fiji, only a chief can wear a tooth necklace on special occasions.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Think of leaders in your own community – Kings, Queens, headteachers…….</a:t>
            </a:r>
          </a:p>
          <a:p>
            <a:r>
              <a:rPr lang="en-GB" sz="2000" dirty="0"/>
              <a:t>     What do they wear at special occasions?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sp>
        <p:nvSpPr>
          <p:cNvPr id="9" name="AutoShape 4">
            <a:extLst>
              <a:ext uri="{FF2B5EF4-FFF2-40B4-BE49-F238E27FC236}">
                <a16:creationId xmlns:a16="http://schemas.microsoft.com/office/drawing/2014/main" id="{CE870580-C40B-D63F-ABAC-9AE07D6AA3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8B81DD70-7233-1D8D-7D96-CF7F5D3C0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pic>
        <p:nvPicPr>
          <p:cNvPr id="2" name="Picture 1">
            <a:extLst>
              <a:ext uri="{FF2B5EF4-FFF2-40B4-BE49-F238E27FC236}">
                <a16:creationId xmlns:a16="http://schemas.microsoft.com/office/drawing/2014/main" id="{96349ADA-461F-4688-1B1E-2FD5C475B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522" y="2394479"/>
            <a:ext cx="6398992" cy="6398992"/>
          </a:xfrm>
          <a:prstGeom prst="rect">
            <a:avLst/>
          </a:prstGeom>
        </p:spPr>
      </p:pic>
      <p:pic>
        <p:nvPicPr>
          <p:cNvPr id="12" name="Picture 11">
            <a:extLst>
              <a:ext uri="{FF2B5EF4-FFF2-40B4-BE49-F238E27FC236}">
                <a16:creationId xmlns:a16="http://schemas.microsoft.com/office/drawing/2014/main" id="{41E8E7E0-FCBF-5F4F-633B-86F5F5707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530" y="717095"/>
            <a:ext cx="4617955" cy="4238171"/>
          </a:xfrm>
          <a:prstGeom prst="rect">
            <a:avLst/>
          </a:prstGeom>
        </p:spPr>
      </p:pic>
    </p:spTree>
    <p:extLst>
      <p:ext uri="{BB962C8B-B14F-4D97-AF65-F5344CB8AC3E}">
        <p14:creationId xmlns:p14="http://schemas.microsoft.com/office/powerpoint/2010/main" val="2679230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8B1F67-C1A7-91C3-4648-0DBC4D04E147}"/>
              </a:ext>
            </a:extLst>
          </p:cNvPr>
          <p:cNvSpPr txBox="1"/>
          <p:nvPr/>
        </p:nvSpPr>
        <p:spPr>
          <a:xfrm>
            <a:off x="333487" y="303548"/>
            <a:ext cx="11489167" cy="707886"/>
          </a:xfrm>
          <a:prstGeom prst="rect">
            <a:avLst/>
          </a:prstGeom>
          <a:noFill/>
        </p:spPr>
        <p:txBody>
          <a:bodyPr wrap="square" rtlCol="0">
            <a:spAutoFit/>
          </a:bodyPr>
          <a:lstStyle/>
          <a:p>
            <a:r>
              <a:rPr lang="en-GB" sz="4000" b="1" dirty="0"/>
              <a:t>Amazing Material</a:t>
            </a:r>
          </a:p>
        </p:txBody>
      </p:sp>
      <p:sp>
        <p:nvSpPr>
          <p:cNvPr id="5" name="TextBox 4">
            <a:extLst>
              <a:ext uri="{FF2B5EF4-FFF2-40B4-BE49-F238E27FC236}">
                <a16:creationId xmlns:a16="http://schemas.microsoft.com/office/drawing/2014/main" id="{5A96B8F0-49F5-D2E8-866B-9B27775E2010}"/>
              </a:ext>
            </a:extLst>
          </p:cNvPr>
          <p:cNvSpPr txBox="1"/>
          <p:nvPr/>
        </p:nvSpPr>
        <p:spPr>
          <a:xfrm>
            <a:off x="282653" y="890618"/>
            <a:ext cx="4985000" cy="7171194"/>
          </a:xfrm>
          <a:prstGeom prst="rect">
            <a:avLst/>
          </a:prstGeom>
          <a:noFill/>
        </p:spPr>
        <p:txBody>
          <a:bodyPr wrap="square" rtlCol="0">
            <a:spAutoFit/>
          </a:bodyPr>
          <a:lstStyle/>
          <a:p>
            <a:endParaRPr lang="en-GB" sz="2000" b="0" i="0" dirty="0">
              <a:solidFill>
                <a:srgbClr val="2B2E38"/>
              </a:solidFill>
              <a:effectLst/>
              <a:latin typeface="Source Sans Pro" panose="020B0503030403020204" pitchFamily="34" charset="0"/>
            </a:endParaRPr>
          </a:p>
          <a:p>
            <a:pPr marL="285750" indent="-285750">
              <a:buFont typeface="Arial" panose="020B0604020202020204" pitchFamily="34" charset="0"/>
              <a:buChar char="•"/>
            </a:pPr>
            <a:r>
              <a:rPr lang="en-GB" sz="2000" dirty="0"/>
              <a:t>Ivory is a tough material which lasts a long time – mammals need their teeth and tusks to be strong for eating, digging, and fighting. Many everyday objects were made from ivory in the Arctic as Inuit people knew this material would last.</a:t>
            </a:r>
          </a:p>
          <a:p>
            <a:pPr marL="285750" indent="-285750">
              <a:buFont typeface="Arial" panose="020B0604020202020204" pitchFamily="34" charset="0"/>
              <a:buChar char="•"/>
            </a:pPr>
            <a:endParaRPr lang="en-GB" sz="2000" b="0" i="0" dirty="0">
              <a:solidFill>
                <a:srgbClr val="2B2E38"/>
              </a:solidFill>
              <a:effectLst/>
              <a:latin typeface="Source Sans Pro" panose="020B0503030403020204" pitchFamily="34" charset="0"/>
            </a:endParaRPr>
          </a:p>
          <a:p>
            <a:pPr marL="285750" indent="-285750">
              <a:buFont typeface="Arial" panose="020B0604020202020204" pitchFamily="34" charset="0"/>
              <a:buChar char="•"/>
            </a:pPr>
            <a:r>
              <a:rPr lang="en-GB" sz="2000" dirty="0"/>
              <a:t>Ivory is a fabulous material for carving objects from– it is hard, long-lasting, smooth and polished by oils from human hands over time.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Did you know? Puzzle balls were made in China for hundreds of years to hang inside the house. The way to solve the puzzle was to line up all of the balls inside so you could fit a small stick through the centre of them all.</a:t>
            </a:r>
          </a:p>
          <a:p>
            <a:pPr marL="285750" indent="-285750">
              <a:buFont typeface="Arial" panose="020B0604020202020204" pitchFamily="34" charset="0"/>
              <a:buChar char="•"/>
            </a:pPr>
            <a:endParaRPr lang="en-GB" sz="2000" b="0" i="0" dirty="0">
              <a:solidFill>
                <a:srgbClr val="2B2E38"/>
              </a:solidFill>
              <a:effectLst/>
              <a:latin typeface="Source Sans Pro" panose="020B0503030403020204" pitchFamily="34" charset="0"/>
            </a:endParaRPr>
          </a:p>
          <a:p>
            <a:pPr marL="285750" indent="-285750">
              <a:buFont typeface="Arial" panose="020B0604020202020204" pitchFamily="34" charset="0"/>
              <a:buChar char="•"/>
            </a:pPr>
            <a:endParaRPr lang="en-GB" sz="2000" dirty="0">
              <a:solidFill>
                <a:srgbClr val="2B2E38"/>
              </a:solidFill>
              <a:latin typeface="Source Sans Pro" panose="020B0503030403020204" pitchFamily="34" charset="0"/>
            </a:endParaRPr>
          </a:p>
          <a:p>
            <a:endParaRPr lang="en-GB" sz="2000" dirty="0"/>
          </a:p>
          <a:p>
            <a:pPr marL="285750" indent="-285750">
              <a:buFont typeface="Arial" panose="020B0604020202020204" pitchFamily="34" charset="0"/>
              <a:buChar char="•"/>
            </a:pPr>
            <a:endParaRPr lang="en-GB" sz="2000" dirty="0"/>
          </a:p>
        </p:txBody>
      </p:sp>
      <p:pic>
        <p:nvPicPr>
          <p:cNvPr id="6" name="Picture 5">
            <a:extLst>
              <a:ext uri="{FF2B5EF4-FFF2-40B4-BE49-F238E27FC236}">
                <a16:creationId xmlns:a16="http://schemas.microsoft.com/office/drawing/2014/main" id="{7159E1FE-AE9F-A767-59AF-20E5B58C0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4107" y="5357093"/>
            <a:ext cx="1590310" cy="978947"/>
          </a:xfrm>
          <a:prstGeom prst="rect">
            <a:avLst/>
          </a:prstGeom>
        </p:spPr>
      </p:pic>
      <p:pic>
        <p:nvPicPr>
          <p:cNvPr id="2" name="Picture 1">
            <a:extLst>
              <a:ext uri="{FF2B5EF4-FFF2-40B4-BE49-F238E27FC236}">
                <a16:creationId xmlns:a16="http://schemas.microsoft.com/office/drawing/2014/main" id="{3B951BFF-4078-FE59-A196-644B4ACCA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865" y="430781"/>
            <a:ext cx="4985000" cy="2143549"/>
          </a:xfrm>
          <a:prstGeom prst="rect">
            <a:avLst/>
          </a:prstGeom>
        </p:spPr>
      </p:pic>
      <p:sp>
        <p:nvSpPr>
          <p:cNvPr id="3" name="TextBox 2">
            <a:extLst>
              <a:ext uri="{FF2B5EF4-FFF2-40B4-BE49-F238E27FC236}">
                <a16:creationId xmlns:a16="http://schemas.microsoft.com/office/drawing/2014/main" id="{4BBBEF10-1DAA-2785-4682-6CD0314DD37E}"/>
              </a:ext>
            </a:extLst>
          </p:cNvPr>
          <p:cNvSpPr txBox="1"/>
          <p:nvPr/>
        </p:nvSpPr>
        <p:spPr>
          <a:xfrm>
            <a:off x="6096000" y="1501234"/>
            <a:ext cx="1886768" cy="1200329"/>
          </a:xfrm>
          <a:prstGeom prst="rect">
            <a:avLst/>
          </a:prstGeom>
          <a:noFill/>
        </p:spPr>
        <p:txBody>
          <a:bodyPr wrap="square" rtlCol="0">
            <a:spAutoFit/>
          </a:bodyPr>
          <a:lstStyle/>
          <a:p>
            <a:r>
              <a:rPr lang="en-GB" dirty="0"/>
              <a:t>Scoop made from mammoth ivory by Inuit people, North America</a:t>
            </a:r>
          </a:p>
        </p:txBody>
      </p:sp>
      <p:pic>
        <p:nvPicPr>
          <p:cNvPr id="8" name="Picture 7">
            <a:extLst>
              <a:ext uri="{FF2B5EF4-FFF2-40B4-BE49-F238E27FC236}">
                <a16:creationId xmlns:a16="http://schemas.microsoft.com/office/drawing/2014/main" id="{0AA031BA-7698-0E6C-31C5-E8EE8C360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37598">
            <a:off x="1581976" y="1401946"/>
            <a:ext cx="12157987" cy="6843311"/>
          </a:xfrm>
          <a:prstGeom prst="rect">
            <a:avLst/>
          </a:prstGeom>
        </p:spPr>
      </p:pic>
      <p:sp>
        <p:nvSpPr>
          <p:cNvPr id="9" name="TextBox 8">
            <a:extLst>
              <a:ext uri="{FF2B5EF4-FFF2-40B4-BE49-F238E27FC236}">
                <a16:creationId xmlns:a16="http://schemas.microsoft.com/office/drawing/2014/main" id="{E1350FFC-F8E1-B92C-395F-AFC9AAF12B7E}"/>
              </a:ext>
            </a:extLst>
          </p:cNvPr>
          <p:cNvSpPr txBox="1"/>
          <p:nvPr/>
        </p:nvSpPr>
        <p:spPr>
          <a:xfrm>
            <a:off x="8459449" y="3721861"/>
            <a:ext cx="3732551" cy="646331"/>
          </a:xfrm>
          <a:prstGeom prst="rect">
            <a:avLst/>
          </a:prstGeom>
          <a:noFill/>
        </p:spPr>
        <p:txBody>
          <a:bodyPr wrap="square" rtlCol="0">
            <a:spAutoFit/>
          </a:bodyPr>
          <a:lstStyle/>
          <a:p>
            <a:r>
              <a:rPr lang="en-GB" dirty="0"/>
              <a:t>Puzzle ball from China made from a solid piece of elephant ivory </a:t>
            </a:r>
          </a:p>
        </p:txBody>
      </p:sp>
    </p:spTree>
    <p:extLst>
      <p:ext uri="{BB962C8B-B14F-4D97-AF65-F5344CB8AC3E}">
        <p14:creationId xmlns:p14="http://schemas.microsoft.com/office/powerpoint/2010/main" val="724749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88D570-8A41-0F22-ECD7-965187136B5F}"/>
              </a:ext>
            </a:extLst>
          </p:cNvPr>
          <p:cNvSpPr txBox="1"/>
          <p:nvPr/>
        </p:nvSpPr>
        <p:spPr>
          <a:xfrm>
            <a:off x="1917332" y="393915"/>
            <a:ext cx="4178668" cy="769441"/>
          </a:xfrm>
          <a:prstGeom prst="rect">
            <a:avLst/>
          </a:prstGeom>
          <a:noFill/>
        </p:spPr>
        <p:txBody>
          <a:bodyPr wrap="square" rtlCol="0">
            <a:spAutoFit/>
          </a:bodyPr>
          <a:lstStyle/>
          <a:p>
            <a:r>
              <a:rPr lang="en-GB" sz="4400" b="1" dirty="0"/>
              <a:t>Situation Today</a:t>
            </a:r>
          </a:p>
        </p:txBody>
      </p:sp>
      <p:sp>
        <p:nvSpPr>
          <p:cNvPr id="7" name="AutoShape 2">
            <a:extLst>
              <a:ext uri="{FF2B5EF4-FFF2-40B4-BE49-F238E27FC236}">
                <a16:creationId xmlns:a16="http://schemas.microsoft.com/office/drawing/2014/main" id="{18ADE915-DE84-65D1-69CB-0ACFB4277F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61E6C36B-D261-3A74-3C39-3E895F45D28E}"/>
              </a:ext>
            </a:extLst>
          </p:cNvPr>
          <p:cNvPicPr>
            <a:picLocks noChangeAspect="1"/>
          </p:cNvPicPr>
          <p:nvPr/>
        </p:nvPicPr>
        <p:blipFill>
          <a:blip r:embed="rId2"/>
          <a:stretch>
            <a:fillRect/>
          </a:stretch>
        </p:blipFill>
        <p:spPr>
          <a:xfrm>
            <a:off x="-2166" y="1302573"/>
            <a:ext cx="12129206" cy="4633531"/>
          </a:xfrm>
          <a:prstGeom prst="rect">
            <a:avLst/>
          </a:prstGeom>
        </p:spPr>
      </p:pic>
      <p:pic>
        <p:nvPicPr>
          <p:cNvPr id="9" name="Picture 8">
            <a:extLst>
              <a:ext uri="{FF2B5EF4-FFF2-40B4-BE49-F238E27FC236}">
                <a16:creationId xmlns:a16="http://schemas.microsoft.com/office/drawing/2014/main" id="{688792B1-6703-B97D-29DC-8F52A6E41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spTree>
    <p:extLst>
      <p:ext uri="{BB962C8B-B14F-4D97-AF65-F5344CB8AC3E}">
        <p14:creationId xmlns:p14="http://schemas.microsoft.com/office/powerpoint/2010/main" val="913834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19418C-554A-7467-066C-815E7B20B9F6}"/>
              </a:ext>
            </a:extLst>
          </p:cNvPr>
          <p:cNvSpPr txBox="1"/>
          <p:nvPr/>
        </p:nvSpPr>
        <p:spPr>
          <a:xfrm>
            <a:off x="1000461" y="278769"/>
            <a:ext cx="10553252" cy="769441"/>
          </a:xfrm>
          <a:prstGeom prst="rect">
            <a:avLst/>
          </a:prstGeom>
          <a:noFill/>
        </p:spPr>
        <p:txBody>
          <a:bodyPr wrap="square" rtlCol="0">
            <a:spAutoFit/>
          </a:bodyPr>
          <a:lstStyle/>
          <a:p>
            <a:r>
              <a:rPr lang="en-GB" sz="4400" b="1" dirty="0"/>
              <a:t>What mammals have ivory teeth and tusks?</a:t>
            </a:r>
          </a:p>
        </p:txBody>
      </p:sp>
      <p:pic>
        <p:nvPicPr>
          <p:cNvPr id="8" name="Picture 7">
            <a:extLst>
              <a:ext uri="{FF2B5EF4-FFF2-40B4-BE49-F238E27FC236}">
                <a16:creationId xmlns:a16="http://schemas.microsoft.com/office/drawing/2014/main" id="{3455F23C-3E64-5B45-711D-17DEE86C1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pic>
        <p:nvPicPr>
          <p:cNvPr id="5" name="Picture 4">
            <a:extLst>
              <a:ext uri="{FF2B5EF4-FFF2-40B4-BE49-F238E27FC236}">
                <a16:creationId xmlns:a16="http://schemas.microsoft.com/office/drawing/2014/main" id="{2491FD14-C1DD-921D-C08D-3BA2DDBFC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43" y="675172"/>
            <a:ext cx="3099377" cy="3099377"/>
          </a:xfrm>
          <a:prstGeom prst="rect">
            <a:avLst/>
          </a:prstGeom>
        </p:spPr>
      </p:pic>
      <p:pic>
        <p:nvPicPr>
          <p:cNvPr id="10" name="Picture 9">
            <a:extLst>
              <a:ext uri="{FF2B5EF4-FFF2-40B4-BE49-F238E27FC236}">
                <a16:creationId xmlns:a16="http://schemas.microsoft.com/office/drawing/2014/main" id="{05EF44C8-489B-B621-21B1-829019DA6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622" y="674006"/>
            <a:ext cx="3050537" cy="3049927"/>
          </a:xfrm>
          <a:prstGeom prst="rect">
            <a:avLst/>
          </a:prstGeom>
        </p:spPr>
      </p:pic>
      <p:pic>
        <p:nvPicPr>
          <p:cNvPr id="12" name="Picture 11">
            <a:extLst>
              <a:ext uri="{FF2B5EF4-FFF2-40B4-BE49-F238E27FC236}">
                <a16:creationId xmlns:a16="http://schemas.microsoft.com/office/drawing/2014/main" id="{19A85004-1001-AE42-F7C7-D49ABC2C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9341" y="646384"/>
            <a:ext cx="3324361" cy="3323696"/>
          </a:xfrm>
          <a:prstGeom prst="rect">
            <a:avLst/>
          </a:prstGeom>
        </p:spPr>
      </p:pic>
      <p:sp>
        <p:nvSpPr>
          <p:cNvPr id="21" name="TextBox 20">
            <a:extLst>
              <a:ext uri="{FF2B5EF4-FFF2-40B4-BE49-F238E27FC236}">
                <a16:creationId xmlns:a16="http://schemas.microsoft.com/office/drawing/2014/main" id="{1B4C16C5-DAF0-5971-1912-6AE4E123CCFD}"/>
              </a:ext>
            </a:extLst>
          </p:cNvPr>
          <p:cNvSpPr txBox="1"/>
          <p:nvPr/>
        </p:nvSpPr>
        <p:spPr>
          <a:xfrm>
            <a:off x="367565" y="3238063"/>
            <a:ext cx="2065469" cy="461665"/>
          </a:xfrm>
          <a:prstGeom prst="rect">
            <a:avLst/>
          </a:prstGeom>
          <a:noFill/>
        </p:spPr>
        <p:txBody>
          <a:bodyPr wrap="square" rtlCol="0">
            <a:spAutoFit/>
          </a:bodyPr>
          <a:lstStyle/>
          <a:p>
            <a:r>
              <a:rPr lang="en-GB" sz="2400" dirty="0"/>
              <a:t>Wild Boar</a:t>
            </a:r>
          </a:p>
        </p:txBody>
      </p:sp>
      <p:sp>
        <p:nvSpPr>
          <p:cNvPr id="22" name="TextBox 21">
            <a:extLst>
              <a:ext uri="{FF2B5EF4-FFF2-40B4-BE49-F238E27FC236}">
                <a16:creationId xmlns:a16="http://schemas.microsoft.com/office/drawing/2014/main" id="{DEBF5419-7AD4-D4C1-CFA2-A48CDB6A1FE4}"/>
              </a:ext>
            </a:extLst>
          </p:cNvPr>
          <p:cNvSpPr txBox="1"/>
          <p:nvPr/>
        </p:nvSpPr>
        <p:spPr>
          <a:xfrm>
            <a:off x="3290110" y="3342602"/>
            <a:ext cx="2647557" cy="461665"/>
          </a:xfrm>
          <a:prstGeom prst="rect">
            <a:avLst/>
          </a:prstGeom>
          <a:noFill/>
        </p:spPr>
        <p:txBody>
          <a:bodyPr wrap="square" rtlCol="0">
            <a:spAutoFit/>
          </a:bodyPr>
          <a:lstStyle/>
          <a:p>
            <a:r>
              <a:rPr lang="en-GB" sz="2400" dirty="0"/>
              <a:t>Mammoth</a:t>
            </a:r>
          </a:p>
        </p:txBody>
      </p:sp>
      <p:sp>
        <p:nvSpPr>
          <p:cNvPr id="23" name="TextBox 22">
            <a:extLst>
              <a:ext uri="{FF2B5EF4-FFF2-40B4-BE49-F238E27FC236}">
                <a16:creationId xmlns:a16="http://schemas.microsoft.com/office/drawing/2014/main" id="{0C0A44CF-948A-7626-988C-B54917047A25}"/>
              </a:ext>
            </a:extLst>
          </p:cNvPr>
          <p:cNvSpPr txBox="1"/>
          <p:nvPr/>
        </p:nvSpPr>
        <p:spPr>
          <a:xfrm>
            <a:off x="6951207" y="3327287"/>
            <a:ext cx="1005585" cy="461665"/>
          </a:xfrm>
          <a:prstGeom prst="rect">
            <a:avLst/>
          </a:prstGeom>
          <a:noFill/>
        </p:spPr>
        <p:txBody>
          <a:bodyPr wrap="square" rtlCol="0">
            <a:spAutoFit/>
          </a:bodyPr>
          <a:lstStyle/>
          <a:p>
            <a:r>
              <a:rPr lang="en-GB" sz="2400" dirty="0"/>
              <a:t>Hippo</a:t>
            </a:r>
          </a:p>
        </p:txBody>
      </p:sp>
      <p:pic>
        <p:nvPicPr>
          <p:cNvPr id="26" name="Picture 8">
            <a:extLst>
              <a:ext uri="{FF2B5EF4-FFF2-40B4-BE49-F238E27FC236}">
                <a16:creationId xmlns:a16="http://schemas.microsoft.com/office/drawing/2014/main" id="{54169091-E67C-140B-CB50-01B6A98DB3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8397" y="716524"/>
            <a:ext cx="3061197" cy="30611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457284A-B26F-907B-5B22-C3E6AFE3B960}"/>
              </a:ext>
            </a:extLst>
          </p:cNvPr>
          <p:cNvSpPr txBox="1"/>
          <p:nvPr/>
        </p:nvSpPr>
        <p:spPr>
          <a:xfrm>
            <a:off x="9437796" y="3318048"/>
            <a:ext cx="1685280" cy="461665"/>
          </a:xfrm>
          <a:prstGeom prst="rect">
            <a:avLst/>
          </a:prstGeom>
          <a:noFill/>
        </p:spPr>
        <p:txBody>
          <a:bodyPr wrap="square" rtlCol="0">
            <a:spAutoFit/>
          </a:bodyPr>
          <a:lstStyle/>
          <a:p>
            <a:r>
              <a:rPr lang="en-GB" sz="2400" dirty="0"/>
              <a:t>Elephant</a:t>
            </a:r>
          </a:p>
        </p:txBody>
      </p:sp>
      <p:pic>
        <p:nvPicPr>
          <p:cNvPr id="28" name="Picture 27">
            <a:extLst>
              <a:ext uri="{FF2B5EF4-FFF2-40B4-BE49-F238E27FC236}">
                <a16:creationId xmlns:a16="http://schemas.microsoft.com/office/drawing/2014/main" id="{61B92A37-DB32-B64A-7A66-92083CE7F4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8" y="2563179"/>
            <a:ext cx="4560385" cy="4561296"/>
          </a:xfrm>
          <a:prstGeom prst="rect">
            <a:avLst/>
          </a:prstGeom>
        </p:spPr>
      </p:pic>
      <p:sp>
        <p:nvSpPr>
          <p:cNvPr id="29" name="TextBox 28">
            <a:extLst>
              <a:ext uri="{FF2B5EF4-FFF2-40B4-BE49-F238E27FC236}">
                <a16:creationId xmlns:a16="http://schemas.microsoft.com/office/drawing/2014/main" id="{E2F45007-7B17-3624-0023-E9812F04CEAF}"/>
              </a:ext>
            </a:extLst>
          </p:cNvPr>
          <p:cNvSpPr txBox="1"/>
          <p:nvPr/>
        </p:nvSpPr>
        <p:spPr>
          <a:xfrm>
            <a:off x="513709" y="5755629"/>
            <a:ext cx="1628084" cy="461665"/>
          </a:xfrm>
          <a:prstGeom prst="rect">
            <a:avLst/>
          </a:prstGeom>
          <a:noFill/>
        </p:spPr>
        <p:txBody>
          <a:bodyPr wrap="square" rtlCol="0">
            <a:spAutoFit/>
          </a:bodyPr>
          <a:lstStyle/>
          <a:p>
            <a:r>
              <a:rPr lang="en-GB" sz="2400" dirty="0"/>
              <a:t>Narwhal</a:t>
            </a:r>
          </a:p>
        </p:txBody>
      </p:sp>
      <p:pic>
        <p:nvPicPr>
          <p:cNvPr id="30" name="Picture 29">
            <a:extLst>
              <a:ext uri="{FF2B5EF4-FFF2-40B4-BE49-F238E27FC236}">
                <a16:creationId xmlns:a16="http://schemas.microsoft.com/office/drawing/2014/main" id="{3E3C2206-A12F-5AE7-577E-BE777EBAE9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6190" y="3652335"/>
            <a:ext cx="2947025" cy="2947025"/>
          </a:xfrm>
          <a:prstGeom prst="rect">
            <a:avLst/>
          </a:prstGeom>
        </p:spPr>
      </p:pic>
      <p:sp>
        <p:nvSpPr>
          <p:cNvPr id="32" name="TextBox 31">
            <a:extLst>
              <a:ext uri="{FF2B5EF4-FFF2-40B4-BE49-F238E27FC236}">
                <a16:creationId xmlns:a16="http://schemas.microsoft.com/office/drawing/2014/main" id="{F0D03599-5B49-4A66-D3B4-0E09BB022BA7}"/>
              </a:ext>
            </a:extLst>
          </p:cNvPr>
          <p:cNvSpPr txBox="1"/>
          <p:nvPr/>
        </p:nvSpPr>
        <p:spPr>
          <a:xfrm>
            <a:off x="3807035" y="5808184"/>
            <a:ext cx="1371068" cy="461665"/>
          </a:xfrm>
          <a:prstGeom prst="rect">
            <a:avLst/>
          </a:prstGeom>
          <a:noFill/>
        </p:spPr>
        <p:txBody>
          <a:bodyPr wrap="square" rtlCol="0">
            <a:spAutoFit/>
          </a:bodyPr>
          <a:lstStyle/>
          <a:p>
            <a:r>
              <a:rPr lang="en-GB" sz="2400" dirty="0"/>
              <a:t>Walrus</a:t>
            </a:r>
          </a:p>
        </p:txBody>
      </p:sp>
      <p:pic>
        <p:nvPicPr>
          <p:cNvPr id="33" name="Picture 32">
            <a:extLst>
              <a:ext uri="{FF2B5EF4-FFF2-40B4-BE49-F238E27FC236}">
                <a16:creationId xmlns:a16="http://schemas.microsoft.com/office/drawing/2014/main" id="{AB10B6A4-138F-04AD-0E04-5F64208F11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7696" y="2094018"/>
            <a:ext cx="5499618" cy="5499618"/>
          </a:xfrm>
          <a:prstGeom prst="rect">
            <a:avLst/>
          </a:prstGeom>
        </p:spPr>
      </p:pic>
      <p:sp>
        <p:nvSpPr>
          <p:cNvPr id="34" name="TextBox 33">
            <a:extLst>
              <a:ext uri="{FF2B5EF4-FFF2-40B4-BE49-F238E27FC236}">
                <a16:creationId xmlns:a16="http://schemas.microsoft.com/office/drawing/2014/main" id="{DDBC2ED6-D7B9-66B8-C818-C277FD7E80D3}"/>
              </a:ext>
            </a:extLst>
          </p:cNvPr>
          <p:cNvSpPr txBox="1"/>
          <p:nvPr/>
        </p:nvSpPr>
        <p:spPr>
          <a:xfrm>
            <a:off x="7404676" y="5401058"/>
            <a:ext cx="2314199" cy="461665"/>
          </a:xfrm>
          <a:prstGeom prst="rect">
            <a:avLst/>
          </a:prstGeom>
          <a:noFill/>
        </p:spPr>
        <p:txBody>
          <a:bodyPr wrap="square" rtlCol="0">
            <a:spAutoFit/>
          </a:bodyPr>
          <a:lstStyle/>
          <a:p>
            <a:r>
              <a:rPr lang="en-GB" sz="2400" dirty="0"/>
              <a:t>Sperm Whale</a:t>
            </a:r>
          </a:p>
        </p:txBody>
      </p:sp>
      <p:sp>
        <p:nvSpPr>
          <p:cNvPr id="35" name="TextBox 34">
            <a:extLst>
              <a:ext uri="{FF2B5EF4-FFF2-40B4-BE49-F238E27FC236}">
                <a16:creationId xmlns:a16="http://schemas.microsoft.com/office/drawing/2014/main" id="{819E9EAE-D532-B5B2-159C-7986B9D29472}"/>
              </a:ext>
            </a:extLst>
          </p:cNvPr>
          <p:cNvSpPr txBox="1"/>
          <p:nvPr/>
        </p:nvSpPr>
        <p:spPr>
          <a:xfrm>
            <a:off x="5823258" y="6171583"/>
            <a:ext cx="4152251" cy="523220"/>
          </a:xfrm>
          <a:prstGeom prst="rect">
            <a:avLst/>
          </a:prstGeom>
          <a:noFill/>
        </p:spPr>
        <p:txBody>
          <a:bodyPr wrap="square" rtlCol="0">
            <a:spAutoFit/>
          </a:bodyPr>
          <a:lstStyle/>
          <a:p>
            <a:r>
              <a:rPr lang="en-GB" sz="2800" b="1" dirty="0"/>
              <a:t>Which is the odd one out?</a:t>
            </a:r>
          </a:p>
        </p:txBody>
      </p:sp>
    </p:spTree>
    <p:extLst>
      <p:ext uri="{BB962C8B-B14F-4D97-AF65-F5344CB8AC3E}">
        <p14:creationId xmlns:p14="http://schemas.microsoft.com/office/powerpoint/2010/main" val="102779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19418C-554A-7467-066C-815E7B20B9F6}"/>
              </a:ext>
            </a:extLst>
          </p:cNvPr>
          <p:cNvSpPr txBox="1"/>
          <p:nvPr/>
        </p:nvSpPr>
        <p:spPr>
          <a:xfrm>
            <a:off x="1376979" y="570155"/>
            <a:ext cx="10553252" cy="769441"/>
          </a:xfrm>
          <a:prstGeom prst="rect">
            <a:avLst/>
          </a:prstGeom>
          <a:noFill/>
        </p:spPr>
        <p:txBody>
          <a:bodyPr wrap="square" rtlCol="0">
            <a:spAutoFit/>
          </a:bodyPr>
          <a:lstStyle/>
          <a:p>
            <a:r>
              <a:rPr lang="en-GB" sz="4400" b="1" dirty="0"/>
              <a:t>Answer: Mammoth – as they are extinct.</a:t>
            </a:r>
          </a:p>
        </p:txBody>
      </p:sp>
      <p:pic>
        <p:nvPicPr>
          <p:cNvPr id="8" name="Picture 7">
            <a:extLst>
              <a:ext uri="{FF2B5EF4-FFF2-40B4-BE49-F238E27FC236}">
                <a16:creationId xmlns:a16="http://schemas.microsoft.com/office/drawing/2014/main" id="{3455F23C-3E64-5B45-711D-17DEE86C1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pic>
        <p:nvPicPr>
          <p:cNvPr id="6" name="Picture 5">
            <a:extLst>
              <a:ext uri="{FF2B5EF4-FFF2-40B4-BE49-F238E27FC236}">
                <a16:creationId xmlns:a16="http://schemas.microsoft.com/office/drawing/2014/main" id="{F3496D1D-9C18-E4A8-43A9-0A3F5641C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959"/>
            <a:ext cx="5927748" cy="5926562"/>
          </a:xfrm>
          <a:prstGeom prst="rect">
            <a:avLst/>
          </a:prstGeom>
        </p:spPr>
      </p:pic>
      <p:sp>
        <p:nvSpPr>
          <p:cNvPr id="7" name="TextBox 6">
            <a:extLst>
              <a:ext uri="{FF2B5EF4-FFF2-40B4-BE49-F238E27FC236}">
                <a16:creationId xmlns:a16="http://schemas.microsoft.com/office/drawing/2014/main" id="{8FECFB8F-46B2-7EB4-EEE0-7A9C5B410C88}"/>
              </a:ext>
            </a:extLst>
          </p:cNvPr>
          <p:cNvSpPr txBox="1"/>
          <p:nvPr/>
        </p:nvSpPr>
        <p:spPr>
          <a:xfrm>
            <a:off x="6390042" y="2259106"/>
            <a:ext cx="3948057" cy="1938992"/>
          </a:xfrm>
          <a:prstGeom prst="rect">
            <a:avLst/>
          </a:prstGeom>
          <a:noFill/>
        </p:spPr>
        <p:txBody>
          <a:bodyPr wrap="square" rtlCol="0">
            <a:spAutoFit/>
          </a:bodyPr>
          <a:lstStyle/>
          <a:p>
            <a:r>
              <a:rPr lang="en-GB" sz="2000" dirty="0"/>
              <a:t>Mammoths are now extinct but their tusks keep appearing in the Arctic as the permafrost melts due to global warming. It is legal to carve and sell mammoth tusks as no animal is killed in the process.</a:t>
            </a:r>
          </a:p>
        </p:txBody>
      </p:sp>
    </p:spTree>
    <p:extLst>
      <p:ext uri="{BB962C8B-B14F-4D97-AF65-F5344CB8AC3E}">
        <p14:creationId xmlns:p14="http://schemas.microsoft.com/office/powerpoint/2010/main" val="393728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a:extLst>
              <a:ext uri="{FF2B5EF4-FFF2-40B4-BE49-F238E27FC236}">
                <a16:creationId xmlns:a16="http://schemas.microsoft.com/office/drawing/2014/main" id="{7EC7A5FB-C6F1-9828-86E3-B8EC30732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066" y="0"/>
            <a:ext cx="7589840" cy="6899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9910DC-BB5C-EBCE-EBEC-32F8900173C2}"/>
              </a:ext>
            </a:extLst>
          </p:cNvPr>
          <p:cNvPicPr>
            <a:picLocks noChangeAspect="1"/>
          </p:cNvPicPr>
          <p:nvPr/>
        </p:nvPicPr>
        <p:blipFill>
          <a:blip r:embed="rId3"/>
          <a:stretch>
            <a:fillRect/>
          </a:stretch>
        </p:blipFill>
        <p:spPr>
          <a:xfrm>
            <a:off x="8835615" y="2569763"/>
            <a:ext cx="2286319" cy="1952898"/>
          </a:xfrm>
          <a:prstGeom prst="rect">
            <a:avLst/>
          </a:prstGeom>
        </p:spPr>
      </p:pic>
      <p:sp>
        <p:nvSpPr>
          <p:cNvPr id="6" name="TextBox 5">
            <a:extLst>
              <a:ext uri="{FF2B5EF4-FFF2-40B4-BE49-F238E27FC236}">
                <a16:creationId xmlns:a16="http://schemas.microsoft.com/office/drawing/2014/main" id="{59174F41-FDA9-0D0D-A692-7ADEDD2F5423}"/>
              </a:ext>
            </a:extLst>
          </p:cNvPr>
          <p:cNvSpPr txBox="1"/>
          <p:nvPr/>
        </p:nvSpPr>
        <p:spPr>
          <a:xfrm>
            <a:off x="2736029" y="729008"/>
            <a:ext cx="8304904" cy="1446550"/>
          </a:xfrm>
          <a:prstGeom prst="rect">
            <a:avLst/>
          </a:prstGeom>
          <a:noFill/>
        </p:spPr>
        <p:txBody>
          <a:bodyPr wrap="square" rtlCol="0">
            <a:spAutoFit/>
          </a:bodyPr>
          <a:lstStyle/>
          <a:p>
            <a:r>
              <a:rPr lang="en-GB" sz="4400" b="1" dirty="0"/>
              <a:t>Where do mammals with ivory tusks and teeth live?</a:t>
            </a:r>
          </a:p>
        </p:txBody>
      </p:sp>
      <p:pic>
        <p:nvPicPr>
          <p:cNvPr id="9" name="Picture 8">
            <a:extLst>
              <a:ext uri="{FF2B5EF4-FFF2-40B4-BE49-F238E27FC236}">
                <a16:creationId xmlns:a16="http://schemas.microsoft.com/office/drawing/2014/main" id="{CD1EC89C-FB4F-BA2F-95F4-986AACA66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spTree>
    <p:extLst>
      <p:ext uri="{BB962C8B-B14F-4D97-AF65-F5344CB8AC3E}">
        <p14:creationId xmlns:p14="http://schemas.microsoft.com/office/powerpoint/2010/main" val="2497581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A9077-15E2-C4BB-E81D-1F19D827CBD7}"/>
              </a:ext>
            </a:extLst>
          </p:cNvPr>
          <p:cNvSpPr txBox="1">
            <a:spLocks noGrp="1"/>
          </p:cNvSpPr>
          <p:nvPr>
            <p:ph type="title"/>
          </p:nvPr>
        </p:nvSpPr>
        <p:spPr>
          <a:xfrm>
            <a:off x="838200" y="451131"/>
            <a:ext cx="10515600" cy="701731"/>
          </a:xfrm>
          <a:prstGeom prst="rect">
            <a:avLst/>
          </a:prstGeom>
          <a:noFill/>
        </p:spPr>
        <p:txBody>
          <a:bodyPr wrap="square" rtlCol="0">
            <a:spAutoFit/>
          </a:bodyPr>
          <a:lstStyle/>
          <a:p>
            <a:r>
              <a:rPr lang="en-GB" sz="4400" b="1" dirty="0"/>
              <a:t>Why do mammals have tusks?</a:t>
            </a:r>
          </a:p>
        </p:txBody>
      </p:sp>
      <p:sp>
        <p:nvSpPr>
          <p:cNvPr id="5" name="TextBox 4">
            <a:extLst>
              <a:ext uri="{FF2B5EF4-FFF2-40B4-BE49-F238E27FC236}">
                <a16:creationId xmlns:a16="http://schemas.microsoft.com/office/drawing/2014/main" id="{E8A7A703-6195-6242-7810-369DB20C7BEC}"/>
              </a:ext>
            </a:extLst>
          </p:cNvPr>
          <p:cNvSpPr txBox="1"/>
          <p:nvPr/>
        </p:nvSpPr>
        <p:spPr>
          <a:xfrm>
            <a:off x="550337" y="1411277"/>
            <a:ext cx="6824495"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t>Fighting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Land mammals use tusks for digging for food</a:t>
            </a:r>
          </a:p>
          <a:p>
            <a:r>
              <a:rPr lang="en-GB" sz="2000" dirty="0"/>
              <a:t>     </a:t>
            </a:r>
          </a:p>
          <a:p>
            <a:pPr marL="285750" indent="-285750">
              <a:buFont typeface="Arial" panose="020B0604020202020204" pitchFamily="34" charset="0"/>
              <a:buChar char="•"/>
            </a:pPr>
            <a:r>
              <a:rPr lang="en-GB" sz="2000" dirty="0"/>
              <a:t>Elephants use their tusks for knocking down trees and stripping bark off</a:t>
            </a:r>
          </a:p>
          <a:p>
            <a:endParaRPr lang="en-GB" sz="2000" dirty="0"/>
          </a:p>
          <a:p>
            <a:pPr marL="285750" indent="-285750">
              <a:buFont typeface="Arial" panose="020B0604020202020204" pitchFamily="34" charset="0"/>
              <a:buChar char="•"/>
            </a:pPr>
            <a:r>
              <a:rPr lang="en-GB" sz="2000" dirty="0"/>
              <a:t>Walruses use their tusks for keeping breathing holes in the ice open, and for helping them get out of the water</a:t>
            </a:r>
          </a:p>
          <a:p>
            <a:endParaRPr lang="en-GB" sz="2000" dirty="0"/>
          </a:p>
          <a:p>
            <a:pPr marL="285750" indent="-285750">
              <a:buFont typeface="Arial" panose="020B0604020202020204" pitchFamily="34" charset="0"/>
              <a:buChar char="•"/>
            </a:pPr>
            <a:r>
              <a:rPr lang="en-GB" sz="2000" dirty="0"/>
              <a:t>Narwhals use their tusk as a sensory organ (much like your nose!). The tusk can sense how salty the water is and how warm or cold it is. The narwhal tusk is the only mammal tooth that can constantly sense their environment. </a:t>
            </a:r>
          </a:p>
        </p:txBody>
      </p:sp>
      <p:pic>
        <p:nvPicPr>
          <p:cNvPr id="6" name="Picture 5">
            <a:extLst>
              <a:ext uri="{FF2B5EF4-FFF2-40B4-BE49-F238E27FC236}">
                <a16:creationId xmlns:a16="http://schemas.microsoft.com/office/drawing/2014/main" id="{0BAAA511-FA8C-4936-8E31-C709D0FEF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64817" y="3429000"/>
            <a:ext cx="4025321" cy="4026125"/>
          </a:xfrm>
          <a:prstGeom prst="rect">
            <a:avLst/>
          </a:prstGeom>
        </p:spPr>
      </p:pic>
      <p:pic>
        <p:nvPicPr>
          <p:cNvPr id="7" name="Picture 6">
            <a:extLst>
              <a:ext uri="{FF2B5EF4-FFF2-40B4-BE49-F238E27FC236}">
                <a16:creationId xmlns:a16="http://schemas.microsoft.com/office/drawing/2014/main" id="{25F32A6F-8F18-51B9-6AE8-F144BB45B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775" y="2070399"/>
            <a:ext cx="2947025" cy="2947025"/>
          </a:xfrm>
          <a:prstGeom prst="rect">
            <a:avLst/>
          </a:prstGeom>
        </p:spPr>
      </p:pic>
      <p:pic>
        <p:nvPicPr>
          <p:cNvPr id="8" name="Picture 7">
            <a:extLst>
              <a:ext uri="{FF2B5EF4-FFF2-40B4-BE49-F238E27FC236}">
                <a16:creationId xmlns:a16="http://schemas.microsoft.com/office/drawing/2014/main" id="{EC9DA067-3BA5-CC2C-4EDC-B67ABB073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761" y="-61697"/>
            <a:ext cx="3099377" cy="3099377"/>
          </a:xfrm>
          <a:prstGeom prst="rect">
            <a:avLst/>
          </a:prstGeom>
        </p:spPr>
      </p:pic>
    </p:spTree>
    <p:extLst>
      <p:ext uri="{BB962C8B-B14F-4D97-AF65-F5344CB8AC3E}">
        <p14:creationId xmlns:p14="http://schemas.microsoft.com/office/powerpoint/2010/main" val="176598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95B5C5-315D-A5FA-EF07-093F3C2A6FB3}"/>
              </a:ext>
            </a:extLst>
          </p:cNvPr>
          <p:cNvSpPr txBox="1"/>
          <p:nvPr/>
        </p:nvSpPr>
        <p:spPr>
          <a:xfrm>
            <a:off x="520466" y="442166"/>
            <a:ext cx="11797040" cy="769441"/>
          </a:xfrm>
          <a:prstGeom prst="rect">
            <a:avLst/>
          </a:prstGeom>
          <a:noFill/>
        </p:spPr>
        <p:txBody>
          <a:bodyPr wrap="square" rtlCol="0">
            <a:spAutoFit/>
          </a:bodyPr>
          <a:lstStyle/>
          <a:p>
            <a:r>
              <a:rPr lang="en-GB" sz="4400" b="1" dirty="0"/>
              <a:t>Why have humans used ivory to make objects ?</a:t>
            </a:r>
          </a:p>
        </p:txBody>
      </p:sp>
      <p:sp>
        <p:nvSpPr>
          <p:cNvPr id="9" name="TextBox 8">
            <a:extLst>
              <a:ext uri="{FF2B5EF4-FFF2-40B4-BE49-F238E27FC236}">
                <a16:creationId xmlns:a16="http://schemas.microsoft.com/office/drawing/2014/main" id="{683F9D10-D9E9-2FF9-B0CF-F7BB34CCB9EC}"/>
              </a:ext>
            </a:extLst>
          </p:cNvPr>
          <p:cNvSpPr txBox="1"/>
          <p:nvPr/>
        </p:nvSpPr>
        <p:spPr>
          <a:xfrm>
            <a:off x="508544" y="1563445"/>
            <a:ext cx="5127634"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t>In the past humans used ivory to make many different kinds of objects from everyday to luxury items.  They used this material because……</a:t>
            </a:r>
          </a:p>
          <a:p>
            <a:endParaRPr lang="en-GB" sz="2000" dirty="0"/>
          </a:p>
          <a:p>
            <a:pPr marL="285750" indent="-285750">
              <a:buFont typeface="Arial" panose="020B0604020202020204" pitchFamily="34" charset="0"/>
              <a:buChar char="•"/>
            </a:pPr>
            <a:r>
              <a:rPr lang="en-GB" sz="2000" dirty="0"/>
              <a:t>It was once </a:t>
            </a:r>
            <a:r>
              <a:rPr lang="en-GB" sz="2000" b="1" dirty="0"/>
              <a:t>widely available </a:t>
            </a:r>
            <a:r>
              <a:rPr lang="en-GB" sz="2000" dirty="0"/>
              <a:t>in several environments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It is </a:t>
            </a:r>
            <a:r>
              <a:rPr lang="en-GB" sz="2000" b="1" dirty="0"/>
              <a:t>valuable</a:t>
            </a:r>
            <a:r>
              <a:rPr lang="en-GB" sz="2000" dirty="0"/>
              <a:t> (mammals only have up to two tusks and a certain number of teeth)</a:t>
            </a:r>
            <a:endParaRPr lang="en-GB" sz="2000" b="0" i="0" dirty="0">
              <a:solidFill>
                <a:srgbClr val="2B2E38"/>
              </a:solidFill>
              <a:effectLst/>
              <a:latin typeface="Source Sans Pro" panose="020B0503030403020204" pitchFamily="34" charset="0"/>
            </a:endParaRPr>
          </a:p>
          <a:p>
            <a:endParaRPr lang="en-GB" sz="2000" dirty="0"/>
          </a:p>
          <a:p>
            <a:pPr marL="285750" indent="-285750">
              <a:buFont typeface="Arial" panose="020B0604020202020204" pitchFamily="34" charset="0"/>
              <a:buChar char="•"/>
            </a:pPr>
            <a:r>
              <a:rPr lang="en-GB" sz="2000" dirty="0"/>
              <a:t>Ivory is an </a:t>
            </a:r>
            <a:r>
              <a:rPr lang="en-GB" sz="2000" b="1" dirty="0"/>
              <a:t>amazing material </a:t>
            </a:r>
            <a:r>
              <a:rPr lang="en-GB" sz="2000" dirty="0"/>
              <a:t>– smooth, tough and beautiful!</a:t>
            </a:r>
          </a:p>
          <a:p>
            <a:pPr marL="285750" indent="-285750">
              <a:buFont typeface="Arial" panose="020B0604020202020204" pitchFamily="34" charset="0"/>
              <a:buChar char="•"/>
            </a:pPr>
            <a:endParaRPr lang="en-GB" sz="2000" dirty="0"/>
          </a:p>
        </p:txBody>
      </p:sp>
      <p:sp>
        <p:nvSpPr>
          <p:cNvPr id="11" name="AutoShape 2">
            <a:extLst>
              <a:ext uri="{FF2B5EF4-FFF2-40B4-BE49-F238E27FC236}">
                <a16:creationId xmlns:a16="http://schemas.microsoft.com/office/drawing/2014/main" id="{33DA4C50-C331-740E-18DD-DB6CC9AB1D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a:extLst>
              <a:ext uri="{FF2B5EF4-FFF2-40B4-BE49-F238E27FC236}">
                <a16:creationId xmlns:a16="http://schemas.microsoft.com/office/drawing/2014/main" id="{F76BE3E2-350E-174F-45C3-E79DB0967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3146" y="5604733"/>
            <a:ext cx="1590310" cy="978947"/>
          </a:xfrm>
          <a:prstGeom prst="rect">
            <a:avLst/>
          </a:prstGeom>
        </p:spPr>
      </p:pic>
      <p:pic>
        <p:nvPicPr>
          <p:cNvPr id="20" name="Picture 19">
            <a:extLst>
              <a:ext uri="{FF2B5EF4-FFF2-40B4-BE49-F238E27FC236}">
                <a16:creationId xmlns:a16="http://schemas.microsoft.com/office/drawing/2014/main" id="{C2A705F5-E989-A959-ED6A-56E85CFAC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732" y="1563445"/>
            <a:ext cx="5670700" cy="2438400"/>
          </a:xfrm>
          <a:prstGeom prst="rect">
            <a:avLst/>
          </a:prstGeom>
        </p:spPr>
      </p:pic>
      <p:sp>
        <p:nvSpPr>
          <p:cNvPr id="21" name="TextBox 20">
            <a:extLst>
              <a:ext uri="{FF2B5EF4-FFF2-40B4-BE49-F238E27FC236}">
                <a16:creationId xmlns:a16="http://schemas.microsoft.com/office/drawing/2014/main" id="{0B1EC0E6-2F85-DB76-4006-BABF01DBF65D}"/>
              </a:ext>
            </a:extLst>
          </p:cNvPr>
          <p:cNvSpPr txBox="1"/>
          <p:nvPr/>
        </p:nvSpPr>
        <p:spPr>
          <a:xfrm>
            <a:off x="6741584" y="4353683"/>
            <a:ext cx="4591848" cy="707886"/>
          </a:xfrm>
          <a:prstGeom prst="rect">
            <a:avLst/>
          </a:prstGeom>
          <a:noFill/>
        </p:spPr>
        <p:txBody>
          <a:bodyPr wrap="square" rtlCol="0">
            <a:spAutoFit/>
          </a:bodyPr>
          <a:lstStyle/>
          <a:p>
            <a:r>
              <a:rPr lang="en-GB" sz="2000" dirty="0"/>
              <a:t>Scoop made from mammoth ivory by Inuit people, North America</a:t>
            </a:r>
          </a:p>
        </p:txBody>
      </p:sp>
    </p:spTree>
    <p:extLst>
      <p:ext uri="{BB962C8B-B14F-4D97-AF65-F5344CB8AC3E}">
        <p14:creationId xmlns:p14="http://schemas.microsoft.com/office/powerpoint/2010/main" val="3376709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F2FE6-3DC2-D929-BC57-18F53AECB099}"/>
              </a:ext>
            </a:extLst>
          </p:cNvPr>
          <p:cNvPicPr>
            <a:picLocks noChangeAspect="1"/>
          </p:cNvPicPr>
          <p:nvPr/>
        </p:nvPicPr>
        <p:blipFill rotWithShape="1">
          <a:blip r:embed="rId2">
            <a:extLst>
              <a:ext uri="{28A0092B-C50C-407E-A947-70E740481C1C}">
                <a14:useLocalDpi xmlns:a14="http://schemas.microsoft.com/office/drawing/2010/main" val="0"/>
              </a:ext>
            </a:extLst>
          </a:blip>
          <a:srcRect l="48078" t="77961" r="5576"/>
          <a:stretch/>
        </p:blipFill>
        <p:spPr>
          <a:xfrm>
            <a:off x="6207847" y="1167474"/>
            <a:ext cx="6057249" cy="4071977"/>
          </a:xfrm>
          <a:prstGeom prst="rect">
            <a:avLst/>
          </a:prstGeom>
        </p:spPr>
      </p:pic>
      <p:sp>
        <p:nvSpPr>
          <p:cNvPr id="6" name="TextBox 5">
            <a:extLst>
              <a:ext uri="{FF2B5EF4-FFF2-40B4-BE49-F238E27FC236}">
                <a16:creationId xmlns:a16="http://schemas.microsoft.com/office/drawing/2014/main" id="{59174F41-FDA9-0D0D-A692-7ADEDD2F5423}"/>
              </a:ext>
            </a:extLst>
          </p:cNvPr>
          <p:cNvSpPr txBox="1"/>
          <p:nvPr/>
        </p:nvSpPr>
        <p:spPr>
          <a:xfrm>
            <a:off x="2388198" y="398033"/>
            <a:ext cx="5733826" cy="769441"/>
          </a:xfrm>
          <a:prstGeom prst="rect">
            <a:avLst/>
          </a:prstGeom>
          <a:noFill/>
        </p:spPr>
        <p:txBody>
          <a:bodyPr wrap="square" rtlCol="0">
            <a:spAutoFit/>
          </a:bodyPr>
          <a:lstStyle/>
          <a:p>
            <a:r>
              <a:rPr lang="en-GB" sz="4400" b="1" dirty="0"/>
              <a:t>Consequences</a:t>
            </a:r>
          </a:p>
        </p:txBody>
      </p:sp>
      <p:sp>
        <p:nvSpPr>
          <p:cNvPr id="7" name="TextBox 6">
            <a:extLst>
              <a:ext uri="{FF2B5EF4-FFF2-40B4-BE49-F238E27FC236}">
                <a16:creationId xmlns:a16="http://schemas.microsoft.com/office/drawing/2014/main" id="{9D533C4A-256D-163F-C021-8F066913A3C6}"/>
              </a:ext>
            </a:extLst>
          </p:cNvPr>
          <p:cNvSpPr txBox="1"/>
          <p:nvPr/>
        </p:nvSpPr>
        <p:spPr>
          <a:xfrm>
            <a:off x="376586" y="1366257"/>
            <a:ext cx="4970666" cy="5016758"/>
          </a:xfrm>
          <a:prstGeom prst="rect">
            <a:avLst/>
          </a:prstGeom>
          <a:noFill/>
        </p:spPr>
        <p:txBody>
          <a:bodyPr wrap="square" rtlCol="0">
            <a:spAutoFit/>
          </a:bodyPr>
          <a:lstStyle/>
          <a:p>
            <a:pPr marL="285750" indent="-285750">
              <a:buFont typeface="Arial" panose="020B0604020202020204" pitchFamily="34" charset="0"/>
              <a:buChar char="•"/>
            </a:pPr>
            <a:r>
              <a:rPr lang="en-GB" sz="2000" dirty="0"/>
              <a:t>Killing animals for their ivory tusks and teeth has led to a decline in numbers of many of these mammals. Now there are strict rules in place relating to the hunting and trading of mammals with ivory. </a:t>
            </a:r>
          </a:p>
          <a:p>
            <a:endParaRPr lang="en-GB" sz="2000" dirty="0"/>
          </a:p>
          <a:p>
            <a:pPr marL="285750" indent="-285750">
              <a:buFont typeface="Arial" panose="020B0604020202020204" pitchFamily="34" charset="0"/>
              <a:buChar char="•"/>
            </a:pPr>
            <a:r>
              <a:rPr lang="en-GB" sz="2000" dirty="0"/>
              <a:t>Elephants are endangered as they were hunted with guns in the 19</a:t>
            </a:r>
            <a:r>
              <a:rPr lang="en-GB" sz="2000" baseline="30000" dirty="0"/>
              <a:t>th</a:t>
            </a:r>
            <a:r>
              <a:rPr lang="en-GB" sz="2000" dirty="0"/>
              <a:t> century for their ivory tusks. The ivory was used as a raw material to make everyday objects like games and cutlery handles.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Now ivory has been replaced by materials like plastic but elephants are still killed illegally for their tusks.</a:t>
            </a:r>
          </a:p>
          <a:p>
            <a:pPr marL="285750" indent="-285750">
              <a:buFont typeface="Arial" panose="020B0604020202020204" pitchFamily="34" charset="0"/>
              <a:buChar char="•"/>
            </a:pPr>
            <a:endParaRPr lang="en-GB" sz="2000" dirty="0"/>
          </a:p>
        </p:txBody>
      </p:sp>
      <p:pic>
        <p:nvPicPr>
          <p:cNvPr id="9" name="Picture 8">
            <a:extLst>
              <a:ext uri="{FF2B5EF4-FFF2-40B4-BE49-F238E27FC236}">
                <a16:creationId xmlns:a16="http://schemas.microsoft.com/office/drawing/2014/main" id="{CD1EC89C-FB4F-BA2F-95F4-986AACA66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spTree>
    <p:extLst>
      <p:ext uri="{BB962C8B-B14F-4D97-AF65-F5344CB8AC3E}">
        <p14:creationId xmlns:p14="http://schemas.microsoft.com/office/powerpoint/2010/main" val="2777097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47200B-B929-8BB8-83FE-5E4C1048237D}"/>
              </a:ext>
            </a:extLst>
          </p:cNvPr>
          <p:cNvSpPr txBox="1"/>
          <p:nvPr/>
        </p:nvSpPr>
        <p:spPr>
          <a:xfrm>
            <a:off x="1075765" y="400367"/>
            <a:ext cx="8525435" cy="769441"/>
          </a:xfrm>
          <a:prstGeom prst="rect">
            <a:avLst/>
          </a:prstGeom>
          <a:noFill/>
        </p:spPr>
        <p:txBody>
          <a:bodyPr wrap="square" rtlCol="0">
            <a:spAutoFit/>
          </a:bodyPr>
          <a:lstStyle/>
          <a:p>
            <a:r>
              <a:rPr lang="en-GB" sz="4400" b="1" dirty="0"/>
              <a:t>Once a widely available material……</a:t>
            </a:r>
          </a:p>
        </p:txBody>
      </p:sp>
      <p:sp>
        <p:nvSpPr>
          <p:cNvPr id="7" name="TextBox 6">
            <a:extLst>
              <a:ext uri="{FF2B5EF4-FFF2-40B4-BE49-F238E27FC236}">
                <a16:creationId xmlns:a16="http://schemas.microsoft.com/office/drawing/2014/main" id="{0429DE7B-FCBC-E7FE-747D-61E556C18783}"/>
              </a:ext>
            </a:extLst>
          </p:cNvPr>
          <p:cNvSpPr txBox="1"/>
          <p:nvPr/>
        </p:nvSpPr>
        <p:spPr>
          <a:xfrm>
            <a:off x="500187" y="1387562"/>
            <a:ext cx="5857582" cy="5016758"/>
          </a:xfrm>
          <a:prstGeom prst="rect">
            <a:avLst/>
          </a:prstGeom>
          <a:noFill/>
        </p:spPr>
        <p:txBody>
          <a:bodyPr wrap="square" rtlCol="0">
            <a:spAutoFit/>
          </a:bodyPr>
          <a:lstStyle/>
          <a:p>
            <a:pPr marL="285750" indent="-285750">
              <a:buFont typeface="Arial" panose="020B0604020202020204" pitchFamily="34" charset="0"/>
              <a:buChar char="•"/>
            </a:pPr>
            <a:r>
              <a:rPr lang="en-GB" sz="2000" dirty="0"/>
              <a:t>In the past ivory used to be more available than wood in the Arctic as trees struggle to grow in very cold places.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Inuit people used tusks from walruses and narwhals to make essential objects.  What sort of objects do you think the Inuit people made from ivory?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Inuit people didn’t just use the tusks of the animals to make objects they needed, they used every part.  They might use blubber for oil, flesh for food and bones for tools.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In this harsh environment being able to hunt and use every part of an animal was a matter of survival.</a:t>
            </a:r>
          </a:p>
          <a:p>
            <a:pPr marL="285750" indent="-285750">
              <a:buFont typeface="Arial" panose="020B0604020202020204" pitchFamily="34" charset="0"/>
              <a:buChar char="•"/>
            </a:pPr>
            <a:endParaRPr lang="en-GB" sz="2000" dirty="0"/>
          </a:p>
        </p:txBody>
      </p:sp>
      <p:pic>
        <p:nvPicPr>
          <p:cNvPr id="8" name="Picture 7">
            <a:extLst>
              <a:ext uri="{FF2B5EF4-FFF2-40B4-BE49-F238E27FC236}">
                <a16:creationId xmlns:a16="http://schemas.microsoft.com/office/drawing/2014/main" id="{A67927F4-7017-E1B1-5DAA-EBA6EED41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0872" y="5593975"/>
            <a:ext cx="1590310" cy="978947"/>
          </a:xfrm>
          <a:prstGeom prst="rect">
            <a:avLst/>
          </a:prstGeom>
        </p:spPr>
      </p:pic>
      <p:pic>
        <p:nvPicPr>
          <p:cNvPr id="13" name="Picture 12">
            <a:extLst>
              <a:ext uri="{FF2B5EF4-FFF2-40B4-BE49-F238E27FC236}">
                <a16:creationId xmlns:a16="http://schemas.microsoft.com/office/drawing/2014/main" id="{13B717E9-1C51-44BA-EFAE-03885455F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324" y="2512307"/>
            <a:ext cx="4988858" cy="4989855"/>
          </a:xfrm>
          <a:prstGeom prst="rect">
            <a:avLst/>
          </a:prstGeom>
        </p:spPr>
      </p:pic>
      <p:pic>
        <p:nvPicPr>
          <p:cNvPr id="14" name="Picture 13">
            <a:extLst>
              <a:ext uri="{FF2B5EF4-FFF2-40B4-BE49-F238E27FC236}">
                <a16:creationId xmlns:a16="http://schemas.microsoft.com/office/drawing/2014/main" id="{2B0D0382-4AFC-9D01-FAD7-72EA8FA31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002" y="525241"/>
            <a:ext cx="3742180" cy="3742180"/>
          </a:xfrm>
          <a:prstGeom prst="rect">
            <a:avLst/>
          </a:prstGeom>
        </p:spPr>
      </p:pic>
    </p:spTree>
    <p:extLst>
      <p:ext uri="{BB962C8B-B14F-4D97-AF65-F5344CB8AC3E}">
        <p14:creationId xmlns:p14="http://schemas.microsoft.com/office/powerpoint/2010/main" val="354543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3A5C2-9DE3-6369-CD06-8B83880F632D}"/>
              </a:ext>
            </a:extLst>
          </p:cNvPr>
          <p:cNvPicPr>
            <a:picLocks noChangeAspect="1"/>
          </p:cNvPicPr>
          <p:nvPr/>
        </p:nvPicPr>
        <p:blipFill>
          <a:blip r:embed="rId2"/>
          <a:stretch>
            <a:fillRect/>
          </a:stretch>
        </p:blipFill>
        <p:spPr>
          <a:xfrm>
            <a:off x="4560226" y="808271"/>
            <a:ext cx="6860335" cy="3063338"/>
          </a:xfrm>
          <a:prstGeom prst="rect">
            <a:avLst/>
          </a:prstGeom>
        </p:spPr>
      </p:pic>
      <p:sp>
        <p:nvSpPr>
          <p:cNvPr id="11" name="TextBox 10">
            <a:extLst>
              <a:ext uri="{FF2B5EF4-FFF2-40B4-BE49-F238E27FC236}">
                <a16:creationId xmlns:a16="http://schemas.microsoft.com/office/drawing/2014/main" id="{8EF86B9F-5C14-8FF9-9B6C-72B5821F378B}"/>
              </a:ext>
            </a:extLst>
          </p:cNvPr>
          <p:cNvSpPr txBox="1"/>
          <p:nvPr/>
        </p:nvSpPr>
        <p:spPr>
          <a:xfrm>
            <a:off x="972174" y="422523"/>
            <a:ext cx="3757492" cy="769441"/>
          </a:xfrm>
          <a:prstGeom prst="rect">
            <a:avLst/>
          </a:prstGeom>
          <a:noFill/>
        </p:spPr>
        <p:txBody>
          <a:bodyPr wrap="square" rtlCol="0">
            <a:spAutoFit/>
          </a:bodyPr>
          <a:lstStyle/>
          <a:p>
            <a:r>
              <a:rPr lang="en-GB" sz="4400" b="1" dirty="0"/>
              <a:t>Narwhal Tusks</a:t>
            </a:r>
          </a:p>
        </p:txBody>
      </p:sp>
      <p:pic>
        <p:nvPicPr>
          <p:cNvPr id="2" name="Picture 1">
            <a:extLst>
              <a:ext uri="{FF2B5EF4-FFF2-40B4-BE49-F238E27FC236}">
                <a16:creationId xmlns:a16="http://schemas.microsoft.com/office/drawing/2014/main" id="{A0B6F905-7657-B337-1BD1-BD03DD21D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8113">
            <a:off x="609856" y="2148405"/>
            <a:ext cx="7037439" cy="4526678"/>
          </a:xfrm>
          <a:prstGeom prst="rect">
            <a:avLst/>
          </a:prstGeom>
        </p:spPr>
      </p:pic>
      <p:sp>
        <p:nvSpPr>
          <p:cNvPr id="4" name="TextBox 3">
            <a:extLst>
              <a:ext uri="{FF2B5EF4-FFF2-40B4-BE49-F238E27FC236}">
                <a16:creationId xmlns:a16="http://schemas.microsoft.com/office/drawing/2014/main" id="{01A26613-D17B-3ECB-63DA-95899B2E394F}"/>
              </a:ext>
            </a:extLst>
          </p:cNvPr>
          <p:cNvSpPr txBox="1"/>
          <p:nvPr/>
        </p:nvSpPr>
        <p:spPr>
          <a:xfrm>
            <a:off x="972174" y="1441944"/>
            <a:ext cx="3669400" cy="1015663"/>
          </a:xfrm>
          <a:prstGeom prst="rect">
            <a:avLst/>
          </a:prstGeom>
          <a:noFill/>
        </p:spPr>
        <p:txBody>
          <a:bodyPr wrap="square" rtlCol="0">
            <a:spAutoFit/>
          </a:bodyPr>
          <a:lstStyle/>
          <a:p>
            <a:r>
              <a:rPr lang="en-GB" sz="2000" dirty="0"/>
              <a:t>What do you think this narwhal tusk was used for by Inuit people in the past ?</a:t>
            </a:r>
          </a:p>
        </p:txBody>
      </p:sp>
    </p:spTree>
    <p:extLst>
      <p:ext uri="{BB962C8B-B14F-4D97-AF65-F5344CB8AC3E}">
        <p14:creationId xmlns:p14="http://schemas.microsoft.com/office/powerpoint/2010/main" val="247198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3332</TotalTime>
  <Words>1031</Words>
  <Application>Microsoft Macintosh PowerPoint</Application>
  <PresentationFormat>Widescreen</PresentationFormat>
  <Paragraphs>95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Source Sans Pro</vt:lpstr>
      <vt:lpstr>Office Theme</vt:lpstr>
      <vt:lpstr>PowerPoint Presentation</vt:lpstr>
      <vt:lpstr>PowerPoint Presentation</vt:lpstr>
      <vt:lpstr>PowerPoint Presentation</vt:lpstr>
      <vt:lpstr>PowerPoint Presentation</vt:lpstr>
      <vt:lpstr>Why do mammals have tusks?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Mcvean</dc:creator>
  <cp:lastModifiedBy>Microsoft Office User</cp:lastModifiedBy>
  <cp:revision>15</cp:revision>
  <dcterms:created xsi:type="dcterms:W3CDTF">2023-05-18T13:27:31Z</dcterms:created>
  <dcterms:modified xsi:type="dcterms:W3CDTF">2023-06-14T11:25:01Z</dcterms:modified>
</cp:coreProperties>
</file>